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4"/>
  </p:sldMasterIdLst>
  <p:notesMasterIdLst>
    <p:notesMasterId r:id="rId35"/>
  </p:notesMasterIdLst>
  <p:handoutMasterIdLst>
    <p:handoutMasterId r:id="rId36"/>
  </p:handoutMasterIdLst>
  <p:sldIdLst>
    <p:sldId id="294" r:id="rId5"/>
    <p:sldId id="295" r:id="rId6"/>
    <p:sldId id="296" r:id="rId7"/>
    <p:sldId id="297" r:id="rId8"/>
    <p:sldId id="298" r:id="rId9"/>
    <p:sldId id="299" r:id="rId10"/>
    <p:sldId id="312" r:id="rId11"/>
    <p:sldId id="319" r:id="rId12"/>
    <p:sldId id="328" r:id="rId13"/>
    <p:sldId id="325" r:id="rId14"/>
    <p:sldId id="326" r:id="rId15"/>
    <p:sldId id="327" r:id="rId16"/>
    <p:sldId id="324" r:id="rId17"/>
    <p:sldId id="316" r:id="rId18"/>
    <p:sldId id="307" r:id="rId19"/>
    <p:sldId id="308" r:id="rId20"/>
    <p:sldId id="333" r:id="rId21"/>
    <p:sldId id="320" r:id="rId22"/>
    <p:sldId id="293" r:id="rId23"/>
    <p:sldId id="331" r:id="rId24"/>
    <p:sldId id="332" r:id="rId25"/>
    <p:sldId id="287" r:id="rId26"/>
    <p:sldId id="306" r:id="rId27"/>
    <p:sldId id="322" r:id="rId28"/>
    <p:sldId id="291" r:id="rId29"/>
    <p:sldId id="289" r:id="rId30"/>
    <p:sldId id="292" r:id="rId31"/>
    <p:sldId id="302" r:id="rId32"/>
    <p:sldId id="285" r:id="rId33"/>
    <p:sldId id="286" r:id="rId3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008E"/>
    <a:srgbClr val="7DCDBE"/>
    <a:srgbClr val="EFEFEF"/>
    <a:srgbClr val="C3B9D7"/>
    <a:srgbClr val="FFDCA5"/>
    <a:srgbClr val="F07387"/>
    <a:srgbClr val="F5A5C8"/>
    <a:srgbClr val="82C8F0"/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78BC4D-781D-8948-BB86-8667774D26AC}" v="16" dt="2020-10-05T10:10:22.535"/>
    <p1510:client id="{479BEE2D-6B82-4452-A2EF-940026A6B8D5}" v="4" dt="2020-10-06T05:45:46.784"/>
    <p1510:client id="{C40FFB11-362C-60A0-6A1D-53F20A3B0FCA}" v="1" dt="2020-10-05T10:48:23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D06C-D5DE-814D-931E-02A0CE659BAA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BFB5-475C-5B44-BA4D-42DE8089864D}" type="datetimeFigureOut">
              <a:rPr lang="fi-FI" smtClean="0"/>
              <a:t>8.10.2020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3389/fnins.2016.00419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016/j.lisr.2019.04.004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uutiset/3-11307178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ejm.org/doi/full/10.1056/NEJMe170543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ub.2013.11.014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5A68E-FB0B-4441-B4D3-F5D13EC2857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666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Ei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metadataa</a:t>
            </a:r>
            <a:r>
              <a:rPr lang="en-US">
                <a:cs typeface="Calibri"/>
              </a:rPr>
              <a:t>: 2 dl </a:t>
            </a:r>
            <a:r>
              <a:rPr lang="en-US" err="1">
                <a:cs typeface="Calibri"/>
              </a:rPr>
              <a:t>mansikkaa</a:t>
            </a:r>
            <a:r>
              <a:rPr lang="en-US">
                <a:cs typeface="Calibri"/>
              </a:rPr>
              <a:t>, 1 dl </a:t>
            </a:r>
            <a:r>
              <a:rPr lang="en-US" err="1">
                <a:cs typeface="Calibri"/>
              </a:rPr>
              <a:t>puolukkaa</a:t>
            </a:r>
            <a:r>
              <a:rPr lang="en-US">
                <a:cs typeface="Calibri"/>
              </a:rPr>
              <a:t>, ½ </a:t>
            </a:r>
            <a:r>
              <a:rPr lang="en-US" err="1">
                <a:cs typeface="Calibri"/>
              </a:rPr>
              <a:t>banaani</a:t>
            </a:r>
            <a:r>
              <a:rPr lang="en-US">
                <a:cs typeface="Calibri"/>
              </a:rPr>
              <a:t>, ½ </a:t>
            </a:r>
            <a:r>
              <a:rPr lang="en-US" err="1">
                <a:cs typeface="Calibri"/>
              </a:rPr>
              <a:t>appelsiini</a:t>
            </a:r>
            <a:r>
              <a:rPr lang="en-US">
                <a:cs typeface="Calibri"/>
              </a:rPr>
              <a:t>, 1dl </a:t>
            </a:r>
            <a:r>
              <a:rPr lang="en-US" err="1">
                <a:cs typeface="Calibri"/>
              </a:rPr>
              <a:t>jugurttirahka</a:t>
            </a:r>
            <a:r>
              <a:rPr lang="en-US">
                <a:cs typeface="Calibri"/>
              </a:rPr>
              <a:t>, 1 dl appelsiinimandariinimehu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A68E-FB0B-4441-B4D3-F5D13EC2857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245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A68E-FB0B-4441-B4D3-F5D13EC2857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2284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/>
              <a:t>Alakohtaisia tutkimuksia löytyi ainakin astrofysiikasta, arkeologiasta ja lääketieteen parilta erikoisalalta: </a:t>
            </a:r>
          </a:p>
          <a:p>
            <a:pPr lvl="0"/>
            <a:r>
              <a:rPr lang="de-DE" sz="1000" err="1"/>
              <a:t>Dorch</a:t>
            </a:r>
            <a:r>
              <a:rPr lang="de-DE" sz="1000"/>
              <a:t>, B. F., Drachen, T. M., &amp; </a:t>
            </a:r>
            <a:r>
              <a:rPr lang="de-DE" sz="1000" err="1"/>
              <a:t>Ellegaard</a:t>
            </a:r>
            <a:r>
              <a:rPr lang="de-DE" sz="1000"/>
              <a:t>, O. (2015). </a:t>
            </a:r>
            <a:r>
              <a:rPr lang="en-US" sz="1000"/>
              <a:t>The data sharing advantage in astrophysics.</a:t>
            </a:r>
            <a:r>
              <a:rPr lang="en-US" sz="1000" i="1"/>
              <a:t> Proceedings of the International Astronomical Union, 11</a:t>
            </a:r>
            <a:r>
              <a:rPr lang="en-US" sz="1000"/>
              <a:t>(A29A), 172-175. </a:t>
            </a:r>
            <a:endParaRPr lang="fi-FI" sz="1000"/>
          </a:p>
          <a:p>
            <a:pPr lvl="0"/>
            <a:r>
              <a:rPr lang="en-US" sz="1000"/>
              <a:t>Leitner, F., </a:t>
            </a:r>
            <a:r>
              <a:rPr lang="en-US" sz="1000" err="1"/>
              <a:t>Bielza</a:t>
            </a:r>
            <a:r>
              <a:rPr lang="en-US" sz="1000"/>
              <a:t>, C., Hill, S. L., &amp; </a:t>
            </a:r>
            <a:r>
              <a:rPr lang="en-US" sz="1000" err="1"/>
              <a:t>Larranaga</a:t>
            </a:r>
            <a:r>
              <a:rPr lang="en-US" sz="1000"/>
              <a:t>, P. (2016). Data publications correlate with citation impact.</a:t>
            </a:r>
            <a:r>
              <a:rPr lang="en-US" sz="1000" i="1"/>
              <a:t> Frontiers in Neuroscience, 10</a:t>
            </a:r>
            <a:r>
              <a:rPr lang="en-US" sz="1000"/>
              <a:t>, 419. </a:t>
            </a:r>
            <a:r>
              <a:rPr lang="en-US" sz="1000" err="1"/>
              <a:t>doi:</a:t>
            </a:r>
            <a:r>
              <a:rPr lang="en-US" sz="1000" u="sng" err="1">
                <a:hlinkClick r:id="rId3"/>
              </a:rPr>
              <a:t>https</a:t>
            </a:r>
            <a:r>
              <a:rPr lang="en-US" sz="1000" u="sng">
                <a:hlinkClick r:id="rId3"/>
              </a:rPr>
              <a:t>://dx.doi.org/10.3389/fnins.2016.00419</a:t>
            </a:r>
            <a:endParaRPr lang="fi-FI" sz="1000"/>
          </a:p>
          <a:p>
            <a:pPr lvl="0"/>
            <a:r>
              <a:rPr lang="en-US" sz="1000"/>
              <a:t>Lodwick, L. (2019). Sowing the seeds of future research: Data sharing, citation and reuse in </a:t>
            </a:r>
            <a:r>
              <a:rPr lang="en-US" sz="1000" err="1"/>
              <a:t>archaeobotany</a:t>
            </a:r>
            <a:r>
              <a:rPr lang="en-US" sz="1000"/>
              <a:t>.</a:t>
            </a:r>
            <a:r>
              <a:rPr lang="en-US" sz="1000" i="1"/>
              <a:t> Open Quaternary, 5</a:t>
            </a:r>
            <a:r>
              <a:rPr lang="en-US" sz="1000"/>
              <a:t>(1) doi:10.5334/oq.62</a:t>
            </a:r>
            <a:endParaRPr lang="fi-FI" sz="1000"/>
          </a:p>
          <a:p>
            <a:pPr lvl="0"/>
            <a:r>
              <a:rPr lang="en-US" sz="1000"/>
              <a:t>Marwick, B., &amp; Birch, S. E. P. (2018). A standard for the scholarly citation of archaeological data as an incentive to data sharing.</a:t>
            </a:r>
            <a:r>
              <a:rPr lang="en-US" sz="1000" i="1"/>
              <a:t> </a:t>
            </a:r>
            <a:r>
              <a:rPr lang="fi-FI" sz="1000" i="1" err="1"/>
              <a:t>Advances</a:t>
            </a:r>
            <a:r>
              <a:rPr lang="fi-FI" sz="1000" i="1"/>
              <a:t> in </a:t>
            </a:r>
            <a:r>
              <a:rPr lang="fi-FI" sz="1000" i="1" err="1"/>
              <a:t>Archaeological</a:t>
            </a:r>
            <a:r>
              <a:rPr lang="fi-FI" sz="1000" i="1"/>
              <a:t> </a:t>
            </a:r>
            <a:r>
              <a:rPr lang="fi-FI" sz="1000" i="1" err="1"/>
              <a:t>Practice</a:t>
            </a:r>
            <a:r>
              <a:rPr lang="fi-FI" sz="1000" i="1"/>
              <a:t>, 6</a:t>
            </a:r>
            <a:r>
              <a:rPr lang="fi-FI" sz="1000"/>
              <a:t>(2), 125-143. doi:10.1017/aap.2018.3</a:t>
            </a:r>
          </a:p>
          <a:p>
            <a:r>
              <a:rPr lang="fi-FI" sz="1000"/>
              <a:t> </a:t>
            </a:r>
          </a:p>
          <a:p>
            <a:pPr lvl="0"/>
            <a:r>
              <a:rPr lang="de-DE" sz="1000" err="1"/>
              <a:t>Chawinga</a:t>
            </a:r>
            <a:r>
              <a:rPr lang="de-DE" sz="1000"/>
              <a:t>, W. D., &amp; Zinn, S. (2019). </a:t>
            </a:r>
            <a:r>
              <a:rPr lang="en-US" sz="1000" i="1"/>
              <a:t>Global perspectives of research data sharing: A systematic literature review</a:t>
            </a:r>
            <a:r>
              <a:rPr lang="en-US" sz="1000"/>
              <a:t> </a:t>
            </a:r>
            <a:r>
              <a:rPr lang="en-US" sz="1000" err="1"/>
              <a:t>doi:</a:t>
            </a:r>
            <a:r>
              <a:rPr lang="en-US" sz="1000" u="sng" err="1">
                <a:hlinkClick r:id="rId4"/>
              </a:rPr>
              <a:t>https</a:t>
            </a:r>
            <a:r>
              <a:rPr lang="en-US" sz="1000" u="sng">
                <a:hlinkClick r:id="rId4"/>
              </a:rPr>
              <a:t>://doi.org/10.1016/j.lisr.2019.04.004</a:t>
            </a:r>
            <a:endParaRPr lang="fi-FI" sz="1000"/>
          </a:p>
          <a:p>
            <a:pPr lvl="0"/>
            <a:r>
              <a:rPr lang="en-US" sz="1000"/>
              <a:t>Christensen, G., Dafoe, A., Miguel, E., Moore, D. A., &amp; Rose, A. K. (2019). </a:t>
            </a:r>
            <a:r>
              <a:rPr lang="en-US" sz="1000" i="1"/>
              <a:t>A study of the impact of data sharing on article citations using journal policies as a natural experiment</a:t>
            </a:r>
            <a:r>
              <a:rPr lang="en-US" sz="1000"/>
              <a:t> doi:10.1371/journal.pone.0225883</a:t>
            </a:r>
          </a:p>
          <a:p>
            <a:pPr lvl="0"/>
            <a:endParaRPr lang="en-US" sz="1000"/>
          </a:p>
          <a:p>
            <a:pPr lvl="0"/>
            <a:r>
              <a:rPr lang="en-US" sz="1000" err="1"/>
              <a:t>Muista</a:t>
            </a:r>
            <a:r>
              <a:rPr lang="en-US" sz="1000"/>
              <a:t> </a:t>
            </a:r>
            <a:r>
              <a:rPr lang="en-US" sz="1000" err="1"/>
              <a:t>myös</a:t>
            </a:r>
            <a:r>
              <a:rPr lang="en-US" sz="1000"/>
              <a:t>  Tampereen </a:t>
            </a:r>
            <a:r>
              <a:rPr lang="en-US" sz="1000" err="1"/>
              <a:t>korkeakouluyhteisön</a:t>
            </a:r>
            <a:r>
              <a:rPr lang="en-US" sz="1000"/>
              <a:t> </a:t>
            </a:r>
            <a:r>
              <a:rPr lang="en-US" sz="1000" err="1"/>
              <a:t>avoimen</a:t>
            </a:r>
            <a:r>
              <a:rPr lang="en-US" sz="1000"/>
              <a:t> </a:t>
            </a:r>
            <a:r>
              <a:rPr lang="en-US" sz="1000" err="1"/>
              <a:t>tieteen</a:t>
            </a:r>
            <a:r>
              <a:rPr lang="en-US" sz="1000"/>
              <a:t> </a:t>
            </a:r>
            <a:r>
              <a:rPr lang="fi-FI" sz="1000"/>
              <a:t>toimenpideohjelma </a:t>
            </a:r>
          </a:p>
          <a:p>
            <a:pPr lvl="0"/>
            <a:r>
              <a:rPr lang="fi-FI" sz="1000" i="1"/>
              <a:t>Yliopisto varmistaa sisäisin prosessein sen, että meritoitumiskäytännöt ja palkitsemisjärjestelmä tukevat avoimen tieteen tahtotilan saavuttamista. Yliopisto seuraa ja edistää tutkijoiden ja opettajien meritoitumiskäytäntöjen kehitystä myös kansallisesti ja kansainvälisesti. </a:t>
            </a:r>
          </a:p>
          <a:p>
            <a:pPr lvl="0"/>
            <a:endParaRPr lang="fi-FI" sz="1000" i="1"/>
          </a:p>
          <a:p>
            <a:pPr lvl="0"/>
            <a:r>
              <a:rPr lang="fi-FI" sz="1000" i="1"/>
              <a:t>Yliopisto huolehtii siitä, että kaikki tuotettu tutkimusdata on viitattavaa, mikä mahdollistaa sen vaikuttavuuden ja näkyvyyden seuraamisen sekä tutkijan meritoitumisen. Yliopistossa tuotettujen aineistojen yhteydessä ilmaistaan, miten niihin tulee viitata. </a:t>
            </a: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A68E-FB0B-4441-B4D3-F5D13EC2857D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1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i-FI" sz="1000"/>
              <a:t>KORONA</a:t>
            </a:r>
            <a:br>
              <a:rPr lang="fi-FI" sz="1000"/>
            </a:br>
            <a:r>
              <a:rPr lang="fi-FI" sz="1000"/>
              <a:t>Tieteentekijöiltä odotetaan ratkaisua koronakriisiin: </a:t>
            </a:r>
            <a:r>
              <a:rPr lang="fi-FI" sz="1000">
                <a:hlinkClick r:id="rId3"/>
              </a:rPr>
              <a:t>https://yle.fi/uutiset/3-11307178</a:t>
            </a:r>
            <a:r>
              <a:rPr lang="fi-FI" sz="1000"/>
              <a:t> --&gt; yhteiskunnan ongelmien ratkominen (16.4. uutinen ylen sivuilla)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/>
              <a:t>Katso: https://avointiede.fi/fi/ajankohtaista/koronavirustutkimus-hyotyy-avoimuudesta ” Samaan aikaan tutkijat hakevat yhteistyökumppaneita eri tavoin, luovat uudenlaisia yhteistyöverkostoja ja jakavat tutkimusaineistoja. Koronan kohdalla tärkeä askel oli viruksen DNA:n jakaminen. Se onnistui </a:t>
            </a:r>
            <a:r>
              <a:rPr lang="fi-FI" sz="1000" err="1"/>
              <a:t>GenBank</a:t>
            </a:r>
            <a:r>
              <a:rPr lang="fi-FI" sz="1000"/>
              <a:t> </a:t>
            </a:r>
            <a:r>
              <a:rPr lang="fi-FI" sz="1000" err="1"/>
              <a:t>datarepositorion</a:t>
            </a:r>
            <a:r>
              <a:rPr lang="fi-FI" sz="1000"/>
              <a:t> kautta välittömästi avoimesti koko tutkimusyhteisölle. Nyt eri versioita koronan DNA:sta on avoimesti saatavilla jo satoja eri </a:t>
            </a:r>
            <a:r>
              <a:rPr lang="fi-FI" sz="1000" err="1"/>
              <a:t>repositoriossa</a:t>
            </a:r>
            <a:r>
              <a:rPr lang="fi-FI" sz="1000"/>
              <a:t>, kuten </a:t>
            </a:r>
            <a:r>
              <a:rPr lang="fi-FI" sz="1000" err="1"/>
              <a:t>GenBank</a:t>
            </a:r>
            <a:r>
              <a:rPr lang="fi-FI" sz="1000"/>
              <a:t> and </a:t>
            </a:r>
            <a:r>
              <a:rPr lang="fi-FI" sz="1000" err="1"/>
              <a:t>GisAid</a:t>
            </a:r>
            <a:r>
              <a:rPr lang="fi-FI" sz="1000"/>
              <a:t>, mahdollistaen viruksen mutaatioiden tunnistamisen ja seuraamisen.”</a:t>
            </a:r>
          </a:p>
          <a:p>
            <a:pPr lvl="0"/>
            <a:r>
              <a:rPr lang="fi-FI" sz="1000"/>
              <a:t>GISAID: </a:t>
            </a:r>
            <a:r>
              <a:rPr lang="en-US" sz="1000"/>
              <a:t>The GISAID Initiative promotes the international sharing of all influenza virus sequences, related clinical and epidemiological data associated with human viruses,</a:t>
            </a:r>
            <a:endParaRPr lang="fi-FI" sz="10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/>
              <a:t>TUTKIMUKSEN TODENNETTAVUUS – DATAN VÄÄRISTELY</a:t>
            </a:r>
          </a:p>
          <a:p>
            <a:pPr lvl="0">
              <a:defRPr/>
            </a:pPr>
            <a:endParaRPr lang="fi-FI" sz="1000"/>
          </a:p>
          <a:p>
            <a:pPr lvl="0">
              <a:defRPr/>
            </a:pPr>
            <a:r>
              <a:rPr lang="fi-FI" sz="1000"/>
              <a:t>https://en.wikipedia.org/wiki/List_of_scientific_misconduct_incidents#Social_sciences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/>
              <a:t>https://www.mediuutiset.fi/uutiset/geeniterapian-datamanipulaatiojupakan-puinti-jatkuu-laakeyhtion-mukaan-kaksi-entista-johtajaa-on-vastuussa-tutkimuksessa-kaytetyn-tiedon-vaaristelysta/121a2401-c739-4537-ab27-a5caa56e680f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0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000"/>
              <a:t>EETTISYYS </a:t>
            </a:r>
          </a:p>
          <a:p>
            <a:pPr lvl="0"/>
            <a:r>
              <a:rPr lang="en-US" sz="1000"/>
              <a:t>Committee of Medical Journal Editors (ICMJE) believes there is an ethical obligation to responsibly share data generated by interventional clinical trials because trial participants have put themselves at risk. </a:t>
            </a:r>
            <a:r>
              <a:rPr lang="en-US" sz="1000" err="1"/>
              <a:t>Katso</a:t>
            </a:r>
            <a:r>
              <a:rPr lang="en-US" sz="1000"/>
              <a:t> NEJM: </a:t>
            </a:r>
            <a:r>
              <a:rPr lang="en-US" sz="1000">
                <a:hlinkClick r:id="rId4"/>
              </a:rPr>
              <a:t>https://www.nejm.org/doi/full/10.1056/NEJMe1705439</a:t>
            </a:r>
            <a:r>
              <a:rPr lang="en-US" sz="1000"/>
              <a:t> </a:t>
            </a:r>
            <a:endParaRPr lang="fi-FI" sz="1000"/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A68E-FB0B-4441-B4D3-F5D13EC2857D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822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Perustelut data-arkistossa avaamiselle:</a:t>
            </a:r>
          </a:p>
          <a:p>
            <a:r>
              <a:rPr lang="fi-FI">
                <a:ea typeface="+mn-lt"/>
                <a:cs typeface="+mn-lt"/>
              </a:rPr>
              <a:t>Timothy H. </a:t>
            </a:r>
            <a:r>
              <a:rPr lang="fi-FI" err="1">
                <a:ea typeface="+mn-lt"/>
                <a:cs typeface="+mn-lt"/>
              </a:rPr>
              <a:t>Vines</a:t>
            </a:r>
            <a:r>
              <a:rPr lang="fi-FI">
                <a:ea typeface="+mn-lt"/>
                <a:cs typeface="+mn-lt"/>
              </a:rPr>
              <a:t> (2014) tutki julkaisuihin liittyvien aineistojen saatavuutta ja havaitsi, että</a:t>
            </a:r>
            <a:endParaRPr lang="fi-FI"/>
          </a:p>
          <a:p>
            <a:pPr lvl="1"/>
            <a:r>
              <a:rPr lang="fi-FI">
                <a:ea typeface="+mn-lt"/>
                <a:cs typeface="+mn-lt"/>
              </a:rPr>
              <a:t>Datan saatavuuteen vaikutti merkittävästi julkaistun artikkelin ikä</a:t>
            </a:r>
            <a:endParaRPr lang="fi-FI">
              <a:cs typeface="Arial"/>
            </a:endParaRPr>
          </a:p>
          <a:p>
            <a:pPr lvl="1"/>
            <a:r>
              <a:rPr lang="fi-FI">
                <a:ea typeface="+mn-lt"/>
                <a:cs typeface="+mn-lt"/>
              </a:rPr>
              <a:t>Rikkinäiset sähköpostiosoitteet ja vanhentuneet tallennusmediat olivat keskeisiä syitä sille, että data ei olekaan saatavilla.</a:t>
            </a:r>
          </a:p>
          <a:p>
            <a:pPr lvl="1"/>
            <a:endParaRPr lang="fi-FI">
              <a:ea typeface="+mn-lt"/>
              <a:cs typeface="+mn-lt"/>
            </a:endParaRPr>
          </a:p>
          <a:p>
            <a:pPr lvl="1"/>
            <a:r>
              <a:rPr lang="en-US"/>
              <a:t>Vines, T. H., Albert, A. Y., Andrew, R. L., </a:t>
            </a:r>
            <a:r>
              <a:rPr lang="en-US" err="1"/>
              <a:t>Débarre</a:t>
            </a:r>
            <a:r>
              <a:rPr lang="en-US"/>
              <a:t>, F., Bock, D. G., Franklin, M. T., ... &amp; </a:t>
            </a:r>
            <a:r>
              <a:rPr lang="en-US" err="1"/>
              <a:t>Rennison</a:t>
            </a:r>
            <a:r>
              <a:rPr lang="en-US"/>
              <a:t>, D. J. (2014). The availability of research data declines rapidly with article age. </a:t>
            </a:r>
            <a:r>
              <a:rPr lang="en-US" i="1"/>
              <a:t>Current biology</a:t>
            </a:r>
            <a:r>
              <a:rPr lang="en-US"/>
              <a:t>, </a:t>
            </a:r>
            <a:r>
              <a:rPr lang="en-US" i="1"/>
              <a:t>24</a:t>
            </a:r>
            <a:r>
              <a:rPr lang="en-US"/>
              <a:t>(1), 94-97. </a:t>
            </a:r>
            <a:r>
              <a:rPr lang="fi-FI" err="1">
                <a:ea typeface="+mn-lt"/>
                <a:cs typeface="+mn-lt"/>
              </a:rPr>
              <a:t>DOI:</a:t>
            </a:r>
            <a:r>
              <a:rPr lang="fi-FI" err="1">
                <a:ea typeface="+mn-lt"/>
                <a:cs typeface="+mn-lt"/>
                <a:hlinkClick r:id="rId3"/>
              </a:rPr>
              <a:t>https</a:t>
            </a:r>
            <a:r>
              <a:rPr lang="fi-FI">
                <a:ea typeface="+mn-lt"/>
                <a:cs typeface="+mn-lt"/>
                <a:hlinkClick r:id="rId3"/>
              </a:rPr>
              <a:t>://doi.org/10.1016/j.cub.2013.11.014</a:t>
            </a:r>
            <a:endParaRPr lang="fi-FI">
              <a:cs typeface="Arial"/>
            </a:endParaRPr>
          </a:p>
          <a:p>
            <a:pPr lvl="1"/>
            <a:endParaRPr lang="fi-FI">
              <a:ea typeface="+mn-lt"/>
              <a:cs typeface="+mn-lt"/>
            </a:endParaRP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5A68E-FB0B-4441-B4D3-F5D13EC2857D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441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" y="0"/>
            <a:ext cx="12191998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7638" y="2553066"/>
            <a:ext cx="6212793" cy="33818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Kuva 3" descr="Tampereen yliopisto.">
            <a:extLst>
              <a:ext uri="{FF2B5EF4-FFF2-40B4-BE49-F238E27FC236}">
                <a16:creationId xmlns:a16="http://schemas.microsoft.com/office/drawing/2014/main" id="{DEE665D2-4205-465B-841B-60B864DD06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1080000"/>
            <a:ext cx="3829787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51813" cy="64293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B513FB-A89D-4CD9-816A-A2426574FC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FC877C-D72B-4FA2-A4D8-10EC144C4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A96801F-E137-4B25-94D7-4851FADEC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DF54673-9ACE-45BB-89AE-4DF9D1200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4401"/>
            <a:ext cx="10643351" cy="64293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BA03E9-7771-435A-ACF2-791A646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A061E97-8041-4B8C-84EB-4224E0AC8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E88A044-4865-4080-A1DB-4D812EAA9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1F2527F-684A-4121-9363-8807B0AFD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306364A-3632-4E1B-8113-A8981F3C52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DFF5CBD4-0D40-46CB-83FF-1C58DD7870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291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A4069F-7B77-435A-A9D6-CD64E2434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 userDrawn="1"/>
        </p:nvSpPr>
        <p:spPr>
          <a:xfrm>
            <a:off x="430580" y="6506631"/>
            <a:ext cx="677955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6E1A08-E0B6-4CF0-9B54-F868C9D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C7C9B07-1287-4DA9-8EE6-AAC6DE816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697E018-CB7F-48B9-B44F-8C4B55AF6C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4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A31E617-3DD2-45F9-87A9-28710F458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23AE687-7288-4989-808B-BBFE1801B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C9304CA3-67E1-4FC8-9377-97D39A8697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86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2964" y="908050"/>
            <a:ext cx="7092900" cy="496093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9A114AA-0FC1-4BDA-A87A-450D91C7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A440A0-2DFA-4694-8E9A-F37821D64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B3199E04-FCC9-48F1-9FFB-2F71AFADEA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7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FB501874-212D-43E0-A21F-C912819BD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peruasdasdasdasdstyyl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431" y="908050"/>
            <a:ext cx="7084433" cy="496093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172614"/>
            <a:ext cx="3932237" cy="369637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B0FB749-BBFE-438A-B34D-304382F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D16047A-E530-4F76-BE04-5DB0A3040E2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7B2D6AA-88A2-4EE8-91D4-604C9EE54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2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9A817179-6464-4F21-9B03-3D32D962B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353961E-5198-4EC6-84CF-7D796EA3DA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F202A3E-9DD7-4C20-B920-B130C51F61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3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0A482-DF25-4AC1-93FF-A21A43ED8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899770"/>
            <a:ext cx="105156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0400" y="1707297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08E8C6C-B535-4624-AE36-E7AA2DD3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7D573219-6138-48B9-B6B4-28078E664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093FE60-FDE5-4FFB-BA0D-01896B739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A231356-4E89-42FF-B9D2-5276EA40A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294DD31-33A4-4715-9A6D-15C4AF304F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EC80EF1-75D1-469D-8A92-4BE196BAFD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844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972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EEF2D1E-9D26-4178-9CD9-82D802C125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C67BEA-6EFD-4E49-843A-63C8CA4D1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D6C69A4-9805-44B9-86C2-D0BEF1B39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08049"/>
            <a:ext cx="2628900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08049"/>
            <a:ext cx="77343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6E3F5C-87B6-4EC2-BBE3-B9D1C41B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EC882A-A2D2-46CB-99A6-60BC54D85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5571256-36CB-4721-8D5D-45CF8D5DF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2800" y="914275"/>
            <a:ext cx="7018337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03500BF-A2C1-4F36-A443-35E1074B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03234A5-5678-4107-B6E4-4D194E2E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AEB90590-21DA-48A3-904A-917FC50EB7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98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DF7A597D-CD79-4B30-894C-1B2608609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0"/>
            <a:ext cx="3932237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14333" y="914275"/>
            <a:ext cx="7021530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0400" y="2223820"/>
            <a:ext cx="3932237" cy="364516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06352D-B086-43FE-8FC5-AC6B4EA8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FC39A97-01AE-4D0D-B345-8CBA5227461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C76E15C-8063-441E-A2E0-1EBFFF54D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4E008E"/>
                </a:solidFill>
              </a:defRPr>
            </a:lvl1pPr>
          </a:lstStyle>
          <a:p>
            <a:r>
              <a:rPr lang="en-US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17F52D9-8B1E-4F7F-AA8C-39AD4EB47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5273A0-B2DF-4C71-84F5-8A0CABCD5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4B79723-8A28-41DA-8158-47C40BEA1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144" y="1129720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9804" y="1320928"/>
            <a:ext cx="504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B3E6F3-32BA-42D1-BB7C-49EDFDFB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62A019B-6E71-4FF6-8233-F4C9562575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D7264E8-D67F-450D-B5B3-7C3FE5CFB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and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84F16D1-C984-4655-8258-D6EF6AF7D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0ACAF84-7C25-4838-BB2E-3953315E6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7F734B17-F190-4E9B-912E-CA33643B1B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329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and pictur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782EC1E3-2963-4D1C-A09D-168216C66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6893" y="2960016"/>
            <a:ext cx="4857292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28733" y="908050"/>
            <a:ext cx="6112405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665" y="775657"/>
            <a:ext cx="495551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place for a longer text with big font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5FED0F-203A-4399-B1A6-E36F6BDB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7E17269-133F-4041-8E1C-C34F81D99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09F9ABA-0045-4D3B-9E43-6CE8DD7F6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7" y="1931988"/>
            <a:ext cx="2502487" cy="1523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7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31432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671513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027112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33667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03849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3849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866181" y="1931988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866181" y="3455625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28513" y="1933860"/>
            <a:ext cx="2502487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28513" y="3457497"/>
            <a:ext cx="2502487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36BEA95B-149A-4378-99A8-4A3778EC0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EF878AF-8D06-4EF3-883F-34F2EFF16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5FB341E1-B4C6-4A8F-95EC-40D3CF9664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43" y="908050"/>
            <a:ext cx="10506697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907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07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6978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6978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410498" y="1931988"/>
            <a:ext cx="3231889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10498" y="3455625"/>
            <a:ext cx="3231889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A32E84F1-B479-4DA5-B79A-E1AAD0184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DBF1F0F-97EF-4D74-A4D0-217EA478D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4C35F04-76D4-4B98-A67F-2CB880FD6A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339" y="2835805"/>
            <a:ext cx="10660250" cy="18208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/>
              <a:t>“Insert </a:t>
            </a:r>
            <a:br>
              <a:rPr lang="en-US"/>
            </a:br>
            <a:r>
              <a:rPr lang="en-US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668338" y="4784723"/>
            <a:ext cx="10660062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rgbClr val="4E008E"/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fi-FI"/>
              <a:t>– </a:t>
            </a:r>
            <a:r>
              <a:rPr lang="fi-FI" err="1"/>
              <a:t>Firstname</a:t>
            </a:r>
            <a:r>
              <a:rPr lang="fi-FI"/>
              <a:t> </a:t>
            </a:r>
            <a:r>
              <a:rPr lang="fi-FI" err="1"/>
              <a:t>Lastname</a:t>
            </a:r>
            <a:endParaRPr lang="fi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D54C215-BF9C-463D-8116-5E5F873B83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2651F8-67AD-4CA7-B5C5-141B94156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38B48EA-3C26-4DE6-8A6F-BD13DFD31C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49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863" y="2757600"/>
            <a:ext cx="11090275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589" y="4435200"/>
            <a:ext cx="1108355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4E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BB0235-0F5A-40FA-B663-F054FD106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0BDB65-6D51-44F4-970C-428F139C6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CFF25AA6-74E4-4FDC-97D1-348B884E4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266" y="2683405"/>
            <a:ext cx="10660250" cy="182086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“Insert </a:t>
            </a:r>
            <a:br>
              <a:rPr lang="en-US"/>
            </a:br>
            <a:r>
              <a:rPr lang="en-US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802266" y="4606387"/>
            <a:ext cx="10644349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fi-FI">
                <a:solidFill>
                  <a:schemeClr val="bg1"/>
                </a:solidFill>
              </a:rPr>
              <a:t>– </a:t>
            </a:r>
            <a:r>
              <a:rPr lang="fi-FI" err="1">
                <a:solidFill>
                  <a:schemeClr val="bg1"/>
                </a:solidFill>
              </a:rPr>
              <a:t>Firstname</a:t>
            </a:r>
            <a:r>
              <a:rPr lang="fi-FI">
                <a:solidFill>
                  <a:schemeClr val="bg1"/>
                </a:solidFill>
              </a:rPr>
              <a:t> </a:t>
            </a:r>
            <a:r>
              <a:rPr lang="fi-FI" err="1">
                <a:solidFill>
                  <a:schemeClr val="bg1"/>
                </a:solidFill>
              </a:rPr>
              <a:t>Lastname</a:t>
            </a:r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4DAC962-BCA0-4E26-A90A-EC7C6038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B84C95F-B250-4250-A075-AEF10367F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26F114B-97C9-4F70-8E58-1AFA5B8E3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36422"/>
            <a:ext cx="11914022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3510" y="1569142"/>
            <a:ext cx="9690754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63233" y="1883432"/>
            <a:ext cx="2401642" cy="3424232"/>
          </a:xfrm>
          <a:solidFill>
            <a:srgbClr val="7DCDBE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2126" y="1569143"/>
            <a:ext cx="6827907" cy="816758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 b="1">
                <a:solidFill>
                  <a:srgbClr val="4E0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502130" y="2385899"/>
            <a:ext cx="6827904" cy="36513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7DCDB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4868747" y="2984293"/>
            <a:ext cx="0" cy="2319489"/>
          </a:xfrm>
          <a:prstGeom prst="line">
            <a:avLst/>
          </a:prstGeom>
          <a:ln w="3175">
            <a:solidFill>
              <a:srgbClr val="4E0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02127" y="2915308"/>
            <a:ext cx="3183740" cy="2392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46294" y="2914199"/>
            <a:ext cx="3183740" cy="23935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66ED82B-11B6-41FE-87C7-2B5722E38F8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E69F5273-5630-41AF-BBE6-A465425B11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9A05E985-5042-48F0-9519-B76D1E9404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89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923" y="628650"/>
            <a:ext cx="11892077" cy="62293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2AACA4F-50A2-4213-AE5B-26622BDBF93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9179ABD-0CDD-4487-ADD9-0679BFCE2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BCA9A8C-35F5-4107-B91B-A52435FB7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75">
          <p15:clr>
            <a:srgbClr val="FBAE40"/>
          </p15:clr>
        </p15:guide>
        <p15:guide id="3" pos="7605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2BFBAD7-9DE8-5841-8C51-3671020F05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8.10.2020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7CAA8FA-65CC-EA46-8F72-ABB739A48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CB99289-EBC0-7D47-8A3E-D36C8F7D39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err="1"/>
              <a:t>Footer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7723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caption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0B39789-0177-514E-88F2-E38BDE5C6B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fld id="{A6724FB2-0A91-174D-81D1-48431DA44DE4}" type="datetime1">
              <a:rPr lang="fi-FI" smtClean="0"/>
              <a:t>8.10.2020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C22BF53-0C99-A340-90F3-CF41AE1B4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055FEA14-7FC0-214D-B4B5-901405D05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i-FI" err="1"/>
              <a:t>Footer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3121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EC2DD84-1BF6-4E3C-BCC3-08913B1A4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6B2755C-0223-4E55-9084-FF6941279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2E511953-F32B-4B5F-9EC2-2431EB03F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1723"/>
            <a:ext cx="105156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400" y="1707297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01EC75-0511-4C59-AFDC-B169D952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711C01-20AD-4C7D-A906-DDBC6C93E9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D49CC18-975B-4218-9BEB-3D804548A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2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55486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399" y="1825625"/>
            <a:ext cx="538746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BCE51E9-C67C-4EF8-826E-F1A4EE04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05DAC9A-9264-4E96-A741-2D8DA1F06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C351703-006A-624D-9F66-D3B3015E7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08051"/>
            <a:ext cx="10643348" cy="649288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400" y="1706400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06400"/>
            <a:ext cx="5392738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8398AE9-4026-46A2-BBA1-AAB09718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AE78F3E-1AD5-409A-90E2-A126A9F8418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EFCCDBD-D833-4FF5-A833-32B63E903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2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50635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1687" y="1700214"/>
            <a:ext cx="5183188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1687" y="2647950"/>
            <a:ext cx="5183188" cy="35417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67BC55-B784-4D84-8769-21885DB5752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1527A28-514A-4E4D-B9BB-80131B1DE74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EB8D2C57-C1F3-4D95-825E-2E55BFB96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7978" y="640094"/>
            <a:ext cx="11914022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400" y="916517"/>
            <a:ext cx="10642163" cy="649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0214"/>
            <a:ext cx="5157787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0400" y="2647950"/>
            <a:ext cx="5157787" cy="354171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73216" y="1700214"/>
            <a:ext cx="5183188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73216" y="2647950"/>
            <a:ext cx="5183188" cy="354171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CA17208-6DE2-4F5B-B757-D5C3A176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400" y="6489700"/>
            <a:ext cx="677955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83CFA40-FCD9-4A03-A580-D0EEA649400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8AACA649-1609-4824-AF1D-CF39DED724D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17072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911553"/>
            <a:ext cx="10521733" cy="64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5" name="Kuva 4" descr="Tampereen yliopisto.">
            <a:extLst>
              <a:ext uri="{FF2B5EF4-FFF2-40B4-BE49-F238E27FC236}">
                <a16:creationId xmlns:a16="http://schemas.microsoft.com/office/drawing/2014/main" id="{A4D23405-B25B-42A0-92B5-CF531513F180}"/>
              </a:ext>
            </a:extLst>
          </p:cNvPr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126000" y="115200"/>
            <a:ext cx="1792340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69" r:id="rId2"/>
    <p:sldLayoutId id="2147483781" r:id="rId3"/>
    <p:sldLayoutId id="2147483770" r:id="rId4"/>
    <p:sldLayoutId id="2147483803" r:id="rId5"/>
    <p:sldLayoutId id="2147483772" r:id="rId6"/>
    <p:sldLayoutId id="2147483785" r:id="rId7"/>
    <p:sldLayoutId id="2147483773" r:id="rId8"/>
    <p:sldLayoutId id="2147483786" r:id="rId9"/>
    <p:sldLayoutId id="2147483774" r:id="rId10"/>
    <p:sldLayoutId id="2147483787" r:id="rId11"/>
    <p:sldLayoutId id="2147483775" r:id="rId12"/>
    <p:sldLayoutId id="2147483788" r:id="rId13"/>
    <p:sldLayoutId id="2147483798" r:id="rId14"/>
    <p:sldLayoutId id="2147483776" r:id="rId15"/>
    <p:sldLayoutId id="2147483789" r:id="rId16"/>
    <p:sldLayoutId id="2147483778" r:id="rId17"/>
    <p:sldLayoutId id="2147483795" r:id="rId18"/>
    <p:sldLayoutId id="2147483779" r:id="rId19"/>
    <p:sldLayoutId id="2147483796" r:id="rId20"/>
    <p:sldLayoutId id="2147483777" r:id="rId21"/>
    <p:sldLayoutId id="2147483790" r:id="rId22"/>
    <p:sldLayoutId id="2147483791" r:id="rId23"/>
    <p:sldLayoutId id="2147483780" r:id="rId24"/>
    <p:sldLayoutId id="2147483792" r:id="rId25"/>
    <p:sldLayoutId id="2147483782" r:id="rId26"/>
    <p:sldLayoutId id="2147483800" r:id="rId27"/>
    <p:sldLayoutId id="2147483804" r:id="rId28"/>
    <p:sldLayoutId id="2147483802" r:id="rId29"/>
    <p:sldLayoutId id="2147483805" r:id="rId30"/>
    <p:sldLayoutId id="2147483801" r:id="rId31"/>
    <p:sldLayoutId id="2147483783" r:id="rId32"/>
    <p:sldLayoutId id="2147483807" r:id="rId33"/>
    <p:sldLayoutId id="2147483808" r:id="rId3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4E00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605">
          <p15:clr>
            <a:srgbClr val="F26B43"/>
          </p15:clr>
        </p15:guide>
        <p15:guide id="3" pos="75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088">
          <p15:clr>
            <a:srgbClr val="F26B43"/>
          </p15:clr>
        </p15:guide>
        <p15:guide id="7" pos="6970">
          <p15:clr>
            <a:srgbClr val="F26B43"/>
          </p15:clr>
        </p15:guide>
        <p15:guide id="8" orient="horz" pos="346">
          <p15:clr>
            <a:srgbClr val="F26B43"/>
          </p15:clr>
        </p15:guide>
        <p15:guide id="9" orient="horz" pos="981">
          <p15:clr>
            <a:srgbClr val="F26B43"/>
          </p15:clr>
        </p15:guide>
        <p15:guide id="10" orient="horz" pos="572">
          <p15:clr>
            <a:srgbClr val="F26B43"/>
          </p15:clr>
        </p15:guide>
        <p15:guide id="11" orient="horz" pos="1071">
          <p15:clr>
            <a:srgbClr val="F26B43"/>
          </p15:clr>
        </p15:guide>
        <p15:guide id="12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data.fi/mita-fair-periaatteet-ova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ka.fi/avoin_tiede" TargetMode="External"/><Relationship Id="rId2" Type="http://schemas.openxmlformats.org/officeDocument/2006/relationships/hyperlink" Target="https://www.tuni.fi/sites/default/files/2019-02/avoin-tiede-tampereen-korkeakouluyhteisossa.pd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www.cessda.eu/Training/Training-Resources/Library/Data-Management-Expert-Guide/2.-Organise-Document/Documentation-and-metadat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qvain.fairdata.fi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data.fi/" TargetMode="External"/><Relationship Id="rId2" Type="http://schemas.openxmlformats.org/officeDocument/2006/relationships/hyperlink" Target="https://www.fairdata.fi/qvain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ida.fairdata.fi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one.org/sites/all/documents/education-modules/pptx/L07_Metadata.pptx" TargetMode="External"/><Relationship Id="rId2" Type="http://schemas.openxmlformats.org/officeDocument/2006/relationships/hyperlink" Target="https://www.dataone.org/education-modules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k.fi/tutkijan-ansioluettelomall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ntent-webapi.tuni.fi/proxy/restricted/2019-03/intra-tampereen-korkeakouluyhteison-tutkimusstrategia_fin_15.3.2019.pdf" TargetMode="External"/><Relationship Id="rId3" Type="http://schemas.openxmlformats.org/officeDocument/2006/relationships/hyperlink" Target="http://www.nature.com/authors/policies/data/data-availability-statements-data-citations.pdf" TargetMode="External"/><Relationship Id="rId7" Type="http://schemas.openxmlformats.org/officeDocument/2006/relationships/hyperlink" Target="https://ec.europa.eu/research/participants/docs/h2020-funding-guide/cross-cutting-issues/open-access-data-management/data-management_en.htm" TargetMode="External"/><Relationship Id="rId2" Type="http://schemas.openxmlformats.org/officeDocument/2006/relationships/hyperlink" Target="http://journals.plos.org/plosone/s/data-availability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usinessfinland.fi/globalassets/finnish-customers/01-funding/04-research-organization/business-finland-edellyttaa-avointa-tieteellista-julkaisemista.pdf" TargetMode="External"/><Relationship Id="rId5" Type="http://schemas.openxmlformats.org/officeDocument/2006/relationships/hyperlink" Target="https://www.aka.fi/avoin_tiede" TargetMode="External"/><Relationship Id="rId10" Type="http://schemas.openxmlformats.org/officeDocument/2006/relationships/hyperlink" Target="https://www.tuni.fi/sites/default/files/2019-02/tau-avoimen-tieteen-toimenpideohjelma.pdf" TargetMode="External"/><Relationship Id="rId4" Type="http://schemas.openxmlformats.org/officeDocument/2006/relationships/hyperlink" Target="https://www.biomedcentral.com/about/policies/open-data" TargetMode="External"/><Relationship Id="rId9" Type="http://schemas.openxmlformats.org/officeDocument/2006/relationships/hyperlink" Target="https://www.tuni.fi/sites/default/files/2019-02/avoin-tiede-tampereen-korkeakouluyhteisossa.pdf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zenodo.org/" TargetMode="External"/><Relationship Id="rId3" Type="http://schemas.openxmlformats.org/officeDocument/2006/relationships/hyperlink" Target="http://www.re3data.org/" TargetMode="External"/><Relationship Id="rId7" Type="http://schemas.openxmlformats.org/officeDocument/2006/relationships/hyperlink" Target="https://www.kielipankki.fi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sd.tuni.fi/fi/" TargetMode="External"/><Relationship Id="rId5" Type="http://schemas.openxmlformats.org/officeDocument/2006/relationships/hyperlink" Target="http://www.iso.org/iso/catalogue_detail.htm?csnumber=56510" TargetMode="External"/><Relationship Id="rId4" Type="http://schemas.openxmlformats.org/officeDocument/2006/relationships/hyperlink" Target="https://www.coretrustseal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.tuni.fi/handbook?page=13212" TargetMode="External"/><Relationship Id="rId2" Type="http://schemas.openxmlformats.org/officeDocument/2006/relationships/hyperlink" Target="https://www.fsd.tuni.fi/aineistonhallinta/fi/tutkittavien-informointi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tuni.fi/tutkimusaineistojen-hallinta/creative_commons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ufal.github.io/public-license-selector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vastuullinentiede.fi/fi/jatkokaytto/tutkijan-muistilista-tutkimusdatan-julkaisemiseen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intra.tuni.fi/handbook?page=2794" TargetMode="External"/><Relationship Id="rId3" Type="http://schemas.openxmlformats.org/officeDocument/2006/relationships/hyperlink" Target="https://www.fsd.uta.fi/aineistonhallinta/fi/" TargetMode="External"/><Relationship Id="rId7" Type="http://schemas.openxmlformats.org/officeDocument/2006/relationships/hyperlink" Target="https://www.tuni.fi/sites/default/files/2019-02/avoin-tiede-tampereen-korkeakouluyhteisossa.pdf" TargetMode="External"/><Relationship Id="rId2" Type="http://schemas.openxmlformats.org/officeDocument/2006/relationships/hyperlink" Target="https://libguides.tuni.fi/tutkimusaineistojen-hallinta/johdanto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uni.fi/fi/tutkimus/vastuullinen-tiede/hyva-tieteellinen-kaytanto" TargetMode="External"/><Relationship Id="rId5" Type="http://schemas.openxmlformats.org/officeDocument/2006/relationships/hyperlink" Target="https://intra.tuni.fi/handbook?page=2793" TargetMode="External"/><Relationship Id="rId4" Type="http://schemas.openxmlformats.org/officeDocument/2006/relationships/hyperlink" Target="https://www.tuni.fi/fi/tutkimus/vastuullinen-tiede/tutkimuksen-tietosuoja" TargetMode="External"/><Relationship Id="rId9" Type="http://schemas.openxmlformats.org/officeDocument/2006/relationships/hyperlink" Target="https://www.tuni.fi/fi/tietoturvapolitiikk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data@tuni.fi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elipankki.fi/" TargetMode="External"/><Relationship Id="rId2" Type="http://schemas.openxmlformats.org/officeDocument/2006/relationships/hyperlink" Target="https://www.fsd.tuni.fi/fi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uropeandataportal.eu/en" TargetMode="External"/><Relationship Id="rId5" Type="http://schemas.openxmlformats.org/officeDocument/2006/relationships/hyperlink" Target="https://data.tampere.fi/fi/" TargetMode="External"/><Relationship Id="rId4" Type="http://schemas.openxmlformats.org/officeDocument/2006/relationships/hyperlink" Target="https://etsin.fairdata.fi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tuni.fi/tutkimusaineistojen-hallinta/" TargetMode="External"/><Relationship Id="rId2" Type="http://schemas.openxmlformats.org/officeDocument/2006/relationships/hyperlink" Target="https://dmptuuli.fi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ibguides.tuni.fi/tutkimusaineistojen-hallinta/creative_commons" TargetMode="External"/><Relationship Id="rId2" Type="http://schemas.openxmlformats.org/officeDocument/2006/relationships/hyperlink" Target="https://ufal.github.io/public-license-selector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/>
              <a:t>Tutkimusaineistonhallinta pähkinänkuoressa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57589" y="4435973"/>
            <a:ext cx="10988789" cy="1938323"/>
          </a:xfrm>
        </p:spPr>
        <p:txBody>
          <a:bodyPr>
            <a:normAutofit fontScale="92500" lnSpcReduction="10000"/>
          </a:bodyPr>
          <a:lstStyle/>
          <a:p>
            <a:r>
              <a:rPr lang="fi-FI"/>
              <a:t>6.10.2020</a:t>
            </a:r>
          </a:p>
          <a:p>
            <a:r>
              <a:rPr lang="fi-FI"/>
              <a:t>Jari Friman, Saila Huuskonen, Kaisa Kylmälä </a:t>
            </a:r>
          </a:p>
          <a:p>
            <a:r>
              <a:rPr lang="fi-FI"/>
              <a:t>Tampereen yliopiston kirjasto, Avoimen tieteen palvelut (tutkimuksen tuki)</a:t>
            </a:r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83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259FF5-7C60-48EA-B4A1-BED94F2E2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cs typeface="Arial"/>
              </a:rPr>
              <a:t>Arjen metadataa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7B9BDFD-5335-4546-AA15-019E4D1569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cs typeface="Arial"/>
              </a:rPr>
              <a:t>Metadata</a:t>
            </a:r>
            <a:endParaRPr lang="fi-FI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85CFD96E-301F-4983-981A-BEF460042A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>
                <a:cs typeface="Arial"/>
              </a:rPr>
              <a:t>Ei metadataa</a:t>
            </a:r>
            <a:endParaRPr lang="fi-FI"/>
          </a:p>
        </p:txBody>
      </p:sp>
      <p:pic>
        <p:nvPicPr>
          <p:cNvPr id="14" name="Kuva 14" descr="Kuva, joka sisältää kohteen kuppi, pöytä, ruoka, sisä&#10;&#10;Kuvaus luotu, erittäin korkea luotettavuus">
            <a:extLst>
              <a:ext uri="{FF2B5EF4-FFF2-40B4-BE49-F238E27FC236}">
                <a16:creationId xmlns:a16="http://schemas.microsoft.com/office/drawing/2014/main" id="{B67F3802-0259-4AB5-8E11-E22BA0EA47B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45138" y="2656915"/>
            <a:ext cx="2656285" cy="3541714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07FC21-40A3-4762-9C19-DC98B47A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724FB2-0A91-174D-81D1-48431DA44DE4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5A6F98F-05C7-4FCC-BDDB-3306C1001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DDA3E88-9C63-4130-B70A-D74B4E81D26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Footer</a:t>
            </a:r>
            <a:endParaRPr lang="fi-FI"/>
          </a:p>
        </p:txBody>
      </p:sp>
      <p:pic>
        <p:nvPicPr>
          <p:cNvPr id="20" name="Kuva 20" descr="Kuva, joka sisältää kohteen istuminen, ruoka, valkoinen, musta&#10;&#10;Kuvaus luotu, erittäin korkea luotettavuus">
            <a:extLst>
              <a:ext uri="{FF2B5EF4-FFF2-40B4-BE49-F238E27FC236}">
                <a16:creationId xmlns:a16="http://schemas.microsoft.com/office/drawing/2014/main" id="{5573BA10-9693-4BB5-AFF1-77A3E63BF2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995977" y="2647950"/>
            <a:ext cx="3993132" cy="3541713"/>
          </a:xfrm>
        </p:spPr>
      </p:pic>
    </p:spTree>
    <p:extLst>
      <p:ext uri="{BB962C8B-B14F-4D97-AF65-F5344CB8AC3E}">
        <p14:creationId xmlns:p14="http://schemas.microsoft.com/office/powerpoint/2010/main" val="1354553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2DA28F-8D9A-4DDC-980C-BC6A26EF0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725300"/>
            <a:ext cx="5532041" cy="207533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1FA2D-E1BE-4BA0-9B5B-85C12E9D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708" y="792399"/>
            <a:ext cx="9646570" cy="823337"/>
          </a:xfrm>
        </p:spPr>
        <p:txBody>
          <a:bodyPr anchor="b">
            <a:normAutofit/>
          </a:bodyPr>
          <a:lstStyle/>
          <a:p>
            <a:r>
              <a:rPr lang="fi-FI">
                <a:solidFill>
                  <a:srgbClr val="4E008E"/>
                </a:solidFill>
              </a:rPr>
              <a:t>Miksi kuvailla aineistoa?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64CCA-B1F7-4C46-BB03-FD5000A02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1" y="1819922"/>
            <a:ext cx="6015388" cy="4734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/>
              <a:t>Muistat ja ymmärrät itse omaa aineistoasi</a:t>
            </a:r>
          </a:p>
          <a:p>
            <a:pPr marL="314325" lvl="1" indent="0">
              <a:buNone/>
            </a:pPr>
            <a:r>
              <a:rPr lang="fi-FI"/>
              <a:t>&gt; </a:t>
            </a:r>
            <a:r>
              <a:rPr lang="fi-FI" sz="2000"/>
              <a:t>Helpotat tutkimustulosten raportointia</a:t>
            </a:r>
            <a:endParaRPr lang="fi-FI" sz="2000">
              <a:cs typeface="Arial"/>
            </a:endParaRPr>
          </a:p>
          <a:p>
            <a:pPr fontAlgn="base"/>
            <a:r>
              <a:rPr lang="fi-FI" sz="2400"/>
              <a:t>Ulkopuolinen ymmärtää miksi ja miten aineisto on kerätty</a:t>
            </a:r>
            <a:endParaRPr lang="fi-FI" sz="2400">
              <a:cs typeface="Arial"/>
            </a:endParaRPr>
          </a:p>
          <a:p>
            <a:pPr marL="314325" lvl="1" indent="0" fontAlgn="base">
              <a:buNone/>
            </a:pPr>
            <a:r>
              <a:rPr lang="en-US" sz="2000"/>
              <a:t>&gt; </a:t>
            </a:r>
            <a:r>
              <a:rPr lang="en-US" sz="2000" err="1"/>
              <a:t>Todennat</a:t>
            </a:r>
            <a:r>
              <a:rPr lang="en-US" sz="2000"/>
              <a:t> </a:t>
            </a:r>
            <a:r>
              <a:rPr lang="en-US" sz="2000" err="1"/>
              <a:t>tutkimuksen</a:t>
            </a:r>
            <a:r>
              <a:rPr lang="en-US" sz="2000"/>
              <a:t> </a:t>
            </a:r>
            <a:r>
              <a:rPr lang="en-US" sz="2000" err="1"/>
              <a:t>luotettavuutta</a:t>
            </a:r>
            <a:endParaRPr lang="en-US" sz="2000"/>
          </a:p>
          <a:p>
            <a:pPr fontAlgn="base"/>
            <a:r>
              <a:rPr lang="fi-FI" sz="2400"/>
              <a:t>Tutkimusaineisto on helpommin löydettävissä ja käytettävissä.</a:t>
            </a:r>
            <a:endParaRPr lang="fi-FI" sz="2400">
              <a:cs typeface="Arial"/>
            </a:endParaRPr>
          </a:p>
          <a:p>
            <a:pPr lvl="1" fontAlgn="base"/>
            <a:r>
              <a:rPr lang="fi-FI" sz="2400">
                <a:hlinkClick r:id="rId3"/>
              </a:rPr>
              <a:t>FAIR-periaatteet</a:t>
            </a:r>
            <a:endParaRPr lang="fi-FI" sz="2400">
              <a:cs typeface="Arial"/>
            </a:endParaRPr>
          </a:p>
          <a:p>
            <a:pPr fontAlgn="base"/>
            <a:r>
              <a:rPr lang="fi-FI" sz="2400"/>
              <a:t>Tutkimusaineiston avaaminen on mahdollista</a:t>
            </a:r>
            <a:endParaRPr lang="fi-FI" sz="2400">
              <a:cs typeface="Arial"/>
            </a:endParaRPr>
          </a:p>
          <a:p>
            <a:pPr marL="0" indent="0" fontAlgn="base">
              <a:buNone/>
            </a:pPr>
            <a:endParaRPr lang="fi-FI" sz="19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63EAE-9920-4ADE-8C52-D7B12C38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6724FB2-0A91-174D-81D1-48431DA44DE4}" type="datetime1">
              <a:rPr lang="fi-FI" smtClean="0"/>
              <a:pPr>
                <a:spcAft>
                  <a:spcPts val="600"/>
                </a:spcAft>
              </a:pPr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03D4E-CE31-41ED-9D5C-72CD3BD48E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50112-1BE9-4839-8962-8E2C9C799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504803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C74C-6286-49EA-9B3B-B79588054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Metadata avoimen tieteen linjauksissa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06AF-F99E-4853-872D-9E1A24036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31" y="1847850"/>
            <a:ext cx="10515600" cy="4351338"/>
          </a:xfrm>
        </p:spPr>
        <p:txBody>
          <a:bodyPr/>
          <a:lstStyle/>
          <a:p>
            <a:r>
              <a:rPr lang="fi-FI" sz="2400">
                <a:hlinkClick r:id="rId2"/>
              </a:rPr>
              <a:t>Tampereen korkeakouluyhteisön avoimen tieteen linjaus</a:t>
            </a:r>
            <a:br>
              <a:rPr lang="fi-FI" sz="2400"/>
            </a:br>
            <a:endParaRPr lang="fi-FI" sz="2400"/>
          </a:p>
          <a:p>
            <a:pPr marL="307975" lvl="1" indent="0">
              <a:buNone/>
            </a:pPr>
            <a:r>
              <a:rPr lang="fi-FI" sz="2000" i="1"/>
              <a:t>”Tutkimusdatan keskeiset metatiedot ovat avoimia. Ne sisältävät tiedot aineiston rakenteesta ja sen tuottamisen yksityiskohdista, tekijöistä, omistajasta ja käyttöehdoista sekä yksilöivän pysyvän tunnisteen.”</a:t>
            </a:r>
            <a:endParaRPr lang="fi-FI" sz="2000"/>
          </a:p>
          <a:p>
            <a:endParaRPr lang="fi-FI"/>
          </a:p>
          <a:p>
            <a:r>
              <a:rPr lang="fi-FI" sz="2400"/>
              <a:t>Rahoittajien vaatimukset, esim. </a:t>
            </a:r>
            <a:r>
              <a:rPr lang="fi-FI" sz="2400">
                <a:hlinkClick r:id="rId3"/>
              </a:rPr>
              <a:t>Suomen Akatemia</a:t>
            </a:r>
            <a:br>
              <a:rPr lang="fi-FI" sz="2400"/>
            </a:br>
            <a:endParaRPr lang="fi-FI" sz="2400"/>
          </a:p>
          <a:p>
            <a:pPr marL="314325" lvl="1" indent="0">
              <a:buNone/>
            </a:pPr>
            <a:r>
              <a:rPr lang="fi-FI" sz="2000" i="1"/>
              <a:t>”Jos tutkimusaineistoa ei voi avata jatkokäytettäväksi, sen metadata (kuvailutiedot) on kuitenkin tallennettava kansalliseen tai kansainväliseen hakupalveluun.”</a:t>
            </a:r>
          </a:p>
          <a:p>
            <a:pPr lvl="1"/>
            <a:endParaRPr lang="fi-FI"/>
          </a:p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0AD1E-9A98-4C5F-8982-5A302B06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724FB2-0A91-174D-81D1-48431DA44DE4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581B2B-EE57-4C1A-B412-EDB884715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809F0-9987-4940-8F2B-A35780A98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48259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0065C4B-FA58-4D03-BA2F-99C423D43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67738" y="451365"/>
            <a:ext cx="5117233" cy="6165342"/>
          </a:xfrm>
          <a:prstGeom prst="rect">
            <a:avLst/>
          </a:prstGeom>
          <a:noFill/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8E6913C-42FC-4F40-85EE-6953A2B4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/>
          <a:lstStyle/>
          <a:p>
            <a:pPr>
              <a:spcAft>
                <a:spcPts val="600"/>
              </a:spcAft>
            </a:pPr>
            <a:fld id="{A6724FB2-0A91-174D-81D1-48431DA44DE4}" type="datetime1">
              <a:rPr lang="fi-FI" smtClean="0"/>
              <a:pPr>
                <a:spcAft>
                  <a:spcPts val="600"/>
                </a:spcAft>
              </a:pPr>
              <a:t>8.10.2020</a:t>
            </a:fld>
            <a:endParaRPr lang="fi-FI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D76DD24B-6CFE-4E41-9753-3906827E5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6F8505-8850-4A84-A5C6-DD0624E28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err="1"/>
              <a:t>Footer</a:t>
            </a:r>
            <a:endParaRPr lang="fi-FI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FC23D84-A25C-4CA3-861B-0ABCE1125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6724FB2-0A91-174D-81D1-48431DA44DE4}" type="datetime1">
              <a:rPr lang="fi-FI" smtClean="0"/>
              <a:pPr>
                <a:spcAft>
                  <a:spcPts val="600"/>
                </a:spcAft>
              </a:pPr>
              <a:t>8.10.2020</a:t>
            </a:fld>
            <a:endParaRPr lang="fi-FI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D0AFEE5B-DD35-4FDD-B929-5F7666B19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80F83-0D10-42D1-8EC1-E63C4BA40F88}"/>
              </a:ext>
            </a:extLst>
          </p:cNvPr>
          <p:cNvSpPr txBox="1"/>
          <p:nvPr/>
        </p:nvSpPr>
        <p:spPr>
          <a:xfrm>
            <a:off x="421599" y="1421933"/>
            <a:ext cx="6158173" cy="62170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000">
                <a:solidFill>
                  <a:schemeClr val="bg2">
                    <a:lumMod val="10000"/>
                  </a:schemeClr>
                </a:solidFill>
                <a:cs typeface="Arial"/>
              </a:rPr>
              <a:t>Mihin tarkoitukseen aineisto on kerätty?</a:t>
            </a:r>
            <a:endParaRPr lang="fi-FI" sz="2400">
              <a:solidFill>
                <a:schemeClr val="bg2">
                  <a:lumMod val="10000"/>
                </a:schemeClr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fi-FI">
                <a:solidFill>
                  <a:schemeClr val="bg2">
                    <a:lumMod val="10000"/>
                  </a:schemeClr>
                </a:solidFill>
                <a:cs typeface="Arial"/>
              </a:rPr>
              <a:t>Projektin taustatiedot</a:t>
            </a:r>
          </a:p>
          <a:p>
            <a:pPr marL="342900" indent="-342900">
              <a:buFont typeface="Arial"/>
              <a:buChar char="•"/>
            </a:pPr>
            <a:r>
              <a:rPr lang="fi-FI" sz="2000">
                <a:solidFill>
                  <a:schemeClr val="bg2">
                    <a:lumMod val="10000"/>
                  </a:schemeClr>
                </a:solidFill>
                <a:cs typeface="Arial"/>
              </a:rPr>
              <a:t>Mitä datasetti/aineisto sisältää?</a:t>
            </a:r>
          </a:p>
          <a:p>
            <a:pPr marL="800100" lvl="1" indent="-342900">
              <a:buFont typeface="Arial"/>
              <a:buChar char="•"/>
            </a:pPr>
            <a:r>
              <a:rPr lang="fi-FI">
                <a:solidFill>
                  <a:schemeClr val="bg2">
                    <a:lumMod val="10000"/>
                  </a:schemeClr>
                </a:solidFill>
                <a:cs typeface="Arial"/>
              </a:rPr>
              <a:t>Haastattelut, kyselyt, kuvat...</a:t>
            </a:r>
          </a:p>
          <a:p>
            <a:pPr marL="342900" indent="-342900">
              <a:buFont typeface="Arial"/>
              <a:buChar char="•"/>
            </a:pPr>
            <a:r>
              <a:rPr lang="fi-FI" sz="2000">
                <a:solidFill>
                  <a:schemeClr val="bg2">
                    <a:lumMod val="10000"/>
                  </a:schemeClr>
                </a:solidFill>
                <a:cs typeface="Arial"/>
              </a:rPr>
              <a:t>Miten aineisto kerättiin?</a:t>
            </a:r>
          </a:p>
          <a:p>
            <a:pPr marL="342900" indent="-342900">
              <a:buFont typeface="Arial"/>
              <a:buChar char="•"/>
            </a:pPr>
            <a:r>
              <a:rPr lang="fi-FI" sz="2000">
                <a:solidFill>
                  <a:schemeClr val="bg2">
                    <a:lumMod val="10000"/>
                  </a:schemeClr>
                </a:solidFill>
                <a:cs typeface="Arial"/>
              </a:rPr>
              <a:t>Kuka keräsi ja milloin?</a:t>
            </a:r>
          </a:p>
          <a:p>
            <a:pPr marL="342900" indent="-342900">
              <a:buFont typeface="Arial"/>
              <a:buChar char="•"/>
            </a:pPr>
            <a:r>
              <a:rPr lang="fi-FI" sz="2000">
                <a:solidFill>
                  <a:schemeClr val="bg2">
                    <a:lumMod val="10000"/>
                  </a:schemeClr>
                </a:solidFill>
                <a:cs typeface="Arial"/>
              </a:rPr>
              <a:t>Miten aineistoa on prosessoitu/käsitelty?</a:t>
            </a:r>
          </a:p>
          <a:p>
            <a:pPr marL="342900" indent="-342900">
              <a:buFont typeface="Arial"/>
              <a:buChar char="•"/>
            </a:pPr>
            <a:r>
              <a:rPr lang="fi-FI" sz="2000">
                <a:solidFill>
                  <a:schemeClr val="bg2">
                    <a:lumMod val="10000"/>
                  </a:schemeClr>
                </a:solidFill>
                <a:cs typeface="Arial"/>
              </a:rPr>
              <a:t>Onko aineistoa muokattu?</a:t>
            </a:r>
          </a:p>
          <a:p>
            <a:pPr marL="800100" lvl="1" indent="-342900">
              <a:buFont typeface="Arial"/>
              <a:buChar char="•"/>
            </a:pPr>
            <a:r>
              <a:rPr lang="fi-FI">
                <a:solidFill>
                  <a:schemeClr val="bg2">
                    <a:lumMod val="10000"/>
                  </a:schemeClr>
                </a:solidFill>
                <a:cs typeface="Arial" panose="020B0604020202020204"/>
              </a:rPr>
              <a:t>Onko </a:t>
            </a:r>
            <a:r>
              <a:rPr lang="fi-FI" err="1">
                <a:solidFill>
                  <a:schemeClr val="bg2">
                    <a:lumMod val="10000"/>
                  </a:schemeClr>
                </a:solidFill>
                <a:cs typeface="Arial" panose="020B0604020202020204"/>
              </a:rPr>
              <a:t>anonymisoitu</a:t>
            </a:r>
            <a:r>
              <a:rPr lang="fi-FI">
                <a:solidFill>
                  <a:schemeClr val="bg2">
                    <a:lumMod val="10000"/>
                  </a:schemeClr>
                </a:solidFill>
                <a:cs typeface="Arial" panose="020B0604020202020204"/>
              </a:rPr>
              <a:t>?</a:t>
            </a:r>
          </a:p>
          <a:p>
            <a:pPr marL="800100" lvl="1" indent="-342900">
              <a:buFont typeface="Arial"/>
              <a:buChar char="•"/>
            </a:pPr>
            <a:r>
              <a:rPr lang="fi-FI">
                <a:solidFill>
                  <a:schemeClr val="bg2">
                    <a:lumMod val="10000"/>
                  </a:schemeClr>
                </a:solidFill>
                <a:cs typeface="Arial" panose="020B0604020202020204"/>
              </a:rPr>
              <a:t>Onko uusia versioita?</a:t>
            </a:r>
          </a:p>
          <a:p>
            <a:pPr marL="342900" indent="-342900">
              <a:buFont typeface="Arial"/>
              <a:buChar char="•"/>
            </a:pPr>
            <a:r>
              <a:rPr lang="fi-FI" sz="2000">
                <a:solidFill>
                  <a:schemeClr val="bg2">
                    <a:lumMod val="10000"/>
                  </a:schemeClr>
                </a:solidFill>
                <a:cs typeface="Arial" panose="020B0604020202020204"/>
              </a:rPr>
              <a:t>Miten aineiston laatu on varmistettu?</a:t>
            </a:r>
          </a:p>
          <a:p>
            <a:pPr marL="342900" indent="-342900">
              <a:buFont typeface="Arial"/>
              <a:buChar char="•"/>
            </a:pPr>
            <a:r>
              <a:rPr lang="fi-FI" sz="2000">
                <a:solidFill>
                  <a:schemeClr val="bg2">
                    <a:lumMod val="10000"/>
                  </a:schemeClr>
                </a:solidFill>
                <a:cs typeface="Arial" panose="020B0604020202020204"/>
              </a:rPr>
              <a:t>Onko aineisto saatavilla?</a:t>
            </a:r>
          </a:p>
          <a:p>
            <a:pPr marL="800100" lvl="1" indent="-342900">
              <a:buFont typeface="Arial"/>
              <a:buChar char="•"/>
            </a:pPr>
            <a:endParaRPr lang="fi-FI" sz="2000">
              <a:solidFill>
                <a:schemeClr val="bg2">
                  <a:lumMod val="10000"/>
                </a:schemeClr>
              </a:solidFill>
              <a:cs typeface="Arial" panose="020B0604020202020204"/>
            </a:endParaRPr>
          </a:p>
          <a:p>
            <a:r>
              <a:rPr lang="fi-FI" sz="1200">
                <a:solidFill>
                  <a:schemeClr val="bg2">
                    <a:lumMod val="10000"/>
                  </a:schemeClr>
                </a:solidFill>
                <a:cs typeface="Arial" panose="020B0604020202020204"/>
              </a:rPr>
              <a:t>Lähde: </a:t>
            </a:r>
            <a:r>
              <a:rPr lang="fi-FI" sz="1200">
                <a:ea typeface="+mn-lt"/>
                <a:cs typeface="+mn-lt"/>
                <a:hlinkClick r:id="rId4"/>
              </a:rPr>
              <a:t>https://www.cessda.eu/Training/Training-Resources/Library/Data-Management-Expert-Guide/2.-Organise-Document/Documentation-and-metadata</a:t>
            </a:r>
            <a:r>
              <a:rPr lang="fi-FI" sz="1200">
                <a:ea typeface="+mn-lt"/>
                <a:cs typeface="+mn-lt"/>
              </a:rPr>
              <a:t> </a:t>
            </a:r>
            <a:endParaRPr lang="fi-FI" sz="1200">
              <a:solidFill>
                <a:schemeClr val="bg2">
                  <a:lumMod val="10000"/>
                </a:schemeClr>
              </a:solidFill>
              <a:cs typeface="Arial" panose="020B0604020202020204"/>
            </a:endParaRPr>
          </a:p>
          <a:p>
            <a:pPr marL="800100" lvl="1" indent="-342900">
              <a:buFont typeface="Arial"/>
              <a:buChar char="•"/>
            </a:pPr>
            <a:endParaRPr lang="fi-FI" sz="2000">
              <a:solidFill>
                <a:srgbClr val="181717"/>
              </a:solidFill>
              <a:cs typeface="Arial" panose="020B0604020202020204"/>
            </a:endParaRPr>
          </a:p>
          <a:p>
            <a:endParaRPr lang="fi-FI" sz="2400">
              <a:solidFill>
                <a:srgbClr val="181717"/>
              </a:solidFill>
              <a:cs typeface="Arial" panose="020B0604020202020204"/>
            </a:endParaRPr>
          </a:p>
          <a:p>
            <a:pPr marL="285750" indent="-285750">
              <a:buChar char="-"/>
            </a:pPr>
            <a:endParaRPr lang="fi-FI" sz="2400">
              <a:solidFill>
                <a:srgbClr val="181717"/>
              </a:solidFill>
              <a:cs typeface="Arial" panose="020B0604020202020204"/>
            </a:endParaRPr>
          </a:p>
          <a:p>
            <a:endParaRPr lang="en-US" sz="2400">
              <a:solidFill>
                <a:srgbClr val="181717"/>
              </a:solidFill>
              <a:cs typeface="Arial" panose="020B0604020202020204"/>
            </a:endParaRPr>
          </a:p>
          <a:p>
            <a:pPr marL="285750" indent="-285750">
              <a:buFontTx/>
              <a:buChar char="-"/>
            </a:pPr>
            <a:endParaRPr lang="fi-FI" sz="2400">
              <a:cs typeface="Arial" panose="020B0604020202020204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A28F2D59-8131-49DB-9C38-C5E9ECC12F2F}"/>
              </a:ext>
            </a:extLst>
          </p:cNvPr>
          <p:cNvSpPr txBox="1"/>
          <p:nvPr/>
        </p:nvSpPr>
        <p:spPr>
          <a:xfrm>
            <a:off x="421531" y="582706"/>
            <a:ext cx="721639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4000" b="1">
                <a:solidFill>
                  <a:srgbClr val="4E008E"/>
                </a:solidFill>
              </a:rPr>
              <a:t>Mitä kuvailla?</a:t>
            </a:r>
          </a:p>
        </p:txBody>
      </p:sp>
    </p:spTree>
    <p:extLst>
      <p:ext uri="{BB962C8B-B14F-4D97-AF65-F5344CB8AC3E}">
        <p14:creationId xmlns:p14="http://schemas.microsoft.com/office/powerpoint/2010/main" val="3584475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30704-F633-4DE0-9065-4CCA44F2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646658"/>
            <a:ext cx="10515600" cy="645616"/>
          </a:xfrm>
        </p:spPr>
        <p:txBody>
          <a:bodyPr/>
          <a:lstStyle/>
          <a:p>
            <a:r>
              <a:rPr lang="fi-FI"/>
              <a:t>Miten kuvailen?</a:t>
            </a:r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CDBA00-CD78-4453-BC12-51CCDEA87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57" y="2119578"/>
            <a:ext cx="6541278" cy="4497129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04644F-AA57-4741-8CD9-346D3D043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1BC07-5054-412E-A66E-E377F359A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724FB2-0A91-174D-81D1-48431DA44DE4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DCE51-FBA0-4627-A5E0-F6884328B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1ABBB1-ED32-4C3A-97DF-9FA5BC0273C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220906" y="1526551"/>
            <a:ext cx="5157788" cy="471487"/>
          </a:xfrm>
        </p:spPr>
        <p:txBody>
          <a:bodyPr/>
          <a:lstStyle/>
          <a:p>
            <a:r>
              <a:rPr lang="fi-FI"/>
              <a:t>README-tiedoston malli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E51688F-2080-4FF5-BE39-B516C94D155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45275" y="1719263"/>
            <a:ext cx="5546725" cy="649287"/>
          </a:xfrm>
        </p:spPr>
        <p:txBody>
          <a:bodyPr/>
          <a:lstStyle/>
          <a:p>
            <a:endParaRPr lang="fi-FI">
              <a:hlinkClick r:id="rId3"/>
            </a:endParaRPr>
          </a:p>
          <a:p>
            <a:endParaRPr lang="fi-FI">
              <a:hlinkClick r:id="rId3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4D2F5D0-FA97-4A8D-AEA0-151F41F954E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008813" y="2522538"/>
            <a:ext cx="5183187" cy="3560762"/>
          </a:xfrm>
        </p:spPr>
        <p:txBody>
          <a:bodyPr/>
          <a:lstStyle/>
          <a:p>
            <a:pPr lvl="1"/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8DF69-7284-4B36-ABD9-042FB65516C8}"/>
              </a:ext>
            </a:extLst>
          </p:cNvPr>
          <p:cNvSpPr txBox="1"/>
          <p:nvPr/>
        </p:nvSpPr>
        <p:spPr>
          <a:xfrm>
            <a:off x="6065007" y="4244488"/>
            <a:ext cx="357365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fi-FI">
              <a:solidFill>
                <a:schemeClr val="bg2">
                  <a:lumMod val="1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7930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E7AE1-B039-4D66-AB8D-795DD2DD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Järjestä aineistosi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4002F-6781-4CB3-90AB-F9AED7206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Johdonmukainen kansiorakenne </a:t>
            </a:r>
          </a:p>
          <a:p>
            <a:pPr lvl="1"/>
            <a:r>
              <a:rPr lang="fi-FI"/>
              <a:t>tarvittaessa alakansiot</a:t>
            </a:r>
          </a:p>
          <a:p>
            <a:pPr lvl="1"/>
            <a:r>
              <a:rPr lang="fi-FI"/>
              <a:t>järjestä esimerkiksi aineistotyypeittäin</a:t>
            </a:r>
          </a:p>
          <a:p>
            <a:r>
              <a:rPr lang="fi-FI"/>
              <a:t>Muista myös datan oheismateriaali</a:t>
            </a:r>
          </a:p>
          <a:p>
            <a:pPr lvl="1"/>
            <a:r>
              <a:rPr lang="fi-FI"/>
              <a:t>”hallinnolliset paperit”</a:t>
            </a:r>
          </a:p>
          <a:p>
            <a:pPr lvl="1"/>
            <a:r>
              <a:rPr lang="fi-FI"/>
              <a:t>muistiinpanot</a:t>
            </a:r>
          </a:p>
          <a:p>
            <a:endParaRPr lang="fi-FI"/>
          </a:p>
          <a:p>
            <a:pPr marL="0" indent="0">
              <a:buNone/>
            </a:pP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4D570-CBFA-4CF1-AFC7-AE88D8483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04E71-D4F5-45F3-936C-696E55DE3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4F7E9-FB6A-4E75-99AE-3351E0E9E1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DCB67E-10F3-427D-9104-ACAED26EF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420" y="746042"/>
            <a:ext cx="3562350" cy="53659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99A329-2E51-4A86-9DD6-03D5AC8B7C38}"/>
              </a:ext>
            </a:extLst>
          </p:cNvPr>
          <p:cNvSpPr txBox="1"/>
          <p:nvPr/>
        </p:nvSpPr>
        <p:spPr>
          <a:xfrm>
            <a:off x="6278880" y="6271928"/>
            <a:ext cx="53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/>
              <a:t>Tietoarkisto: Aineistonhallinnan käsikirja - https://www.fsd.uta.fi/aineistonhallinta/fi/kvalitatiivisen-datan-kasittely.html</a:t>
            </a:r>
          </a:p>
        </p:txBody>
      </p:sp>
    </p:spTree>
    <p:extLst>
      <p:ext uri="{BB962C8B-B14F-4D97-AF65-F5344CB8AC3E}">
        <p14:creationId xmlns:p14="http://schemas.microsoft.com/office/powerpoint/2010/main" val="3044269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A745F-C3F4-403A-B426-BABCD7AC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Nimeä tiedostosi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CBAFC-6596-4157-8E3A-BCD03DB8E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/>
              <a:t>Tiedostojen nimeäminen</a:t>
            </a:r>
          </a:p>
          <a:p>
            <a:pPr lvl="1"/>
            <a:r>
              <a:rPr lang="fi-FI" sz="2400"/>
              <a:t>Riittävän lyhyt</a:t>
            </a:r>
          </a:p>
          <a:p>
            <a:pPr lvl="1"/>
            <a:r>
              <a:rPr lang="fi-FI" sz="2400"/>
              <a:t>Informatiivinen – sisältöä kuvaava</a:t>
            </a:r>
          </a:p>
          <a:p>
            <a:pPr lvl="1"/>
            <a:r>
              <a:rPr lang="fi-FI" sz="2400"/>
              <a:t>Johdonmukainen</a:t>
            </a:r>
          </a:p>
          <a:p>
            <a:pPr lvl="1"/>
            <a:r>
              <a:rPr lang="fi-FI" sz="2400"/>
              <a:t>Ei paljastavia nimiä </a:t>
            </a:r>
          </a:p>
          <a:p>
            <a:r>
              <a:rPr lang="fi-FI" sz="2800"/>
              <a:t>Versiot näkyviin tiedostojen nimissä </a:t>
            </a:r>
          </a:p>
          <a:p>
            <a:pPr lvl="1"/>
            <a:r>
              <a:rPr lang="fi-FI" sz="2400"/>
              <a:t>Esimerkiksi v01, v02, v03</a:t>
            </a:r>
          </a:p>
          <a:p>
            <a:r>
              <a:rPr lang="fi-FI" sz="2800"/>
              <a:t>Standardit</a:t>
            </a:r>
          </a:p>
          <a:p>
            <a:pPr lvl="1"/>
            <a:r>
              <a:rPr lang="fi-FI" sz="2400"/>
              <a:t>Esimerkiksi päivämäärä </a:t>
            </a:r>
            <a:r>
              <a:rPr lang="fi-FI" sz="2400">
                <a:sym typeface="Wingdings" panose="05000000000000000000" pitchFamily="2" charset="2"/>
              </a:rPr>
              <a:t></a:t>
            </a:r>
            <a:r>
              <a:rPr lang="fi-FI" sz="2400"/>
              <a:t> 20200924_datapilotti.docx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D94D6-C570-410B-A0B2-C1AD365E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E1AB8-0F45-481E-97F6-B6850A166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FEF3D-3FBE-4373-934B-D28C65A32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259A19-CD07-4BA1-90D1-30AE5D008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5053" y="1038232"/>
            <a:ext cx="2533650" cy="4210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EEA822-C1DA-426A-A1EE-CC00C7C4C21B}"/>
              </a:ext>
            </a:extLst>
          </p:cNvPr>
          <p:cNvSpPr txBox="1"/>
          <p:nvPr/>
        </p:nvSpPr>
        <p:spPr>
          <a:xfrm>
            <a:off x="8940602" y="5251866"/>
            <a:ext cx="2438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/>
              <a:t>https://xkcd.com/1459/</a:t>
            </a:r>
          </a:p>
        </p:txBody>
      </p:sp>
    </p:spTree>
    <p:extLst>
      <p:ext uri="{BB962C8B-B14F-4D97-AF65-F5344CB8AC3E}">
        <p14:creationId xmlns:p14="http://schemas.microsoft.com/office/powerpoint/2010/main" val="3071466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88E36-17B5-426F-8616-29E7FF91F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9" y="911723"/>
            <a:ext cx="10846485" cy="645616"/>
          </a:xfrm>
        </p:spPr>
        <p:txBody>
          <a:bodyPr/>
          <a:lstStyle/>
          <a:p>
            <a:r>
              <a:rPr lang="fi-FI" err="1">
                <a:hlinkClick r:id="rId2"/>
              </a:rPr>
              <a:t>Qvain</a:t>
            </a:r>
            <a:r>
              <a:rPr lang="fi-FI"/>
              <a:t> – Tutkimusaineistojen kuvailutyökalu</a:t>
            </a:r>
            <a:br>
              <a:rPr lang="fi-FI"/>
            </a:b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AD854-69F8-491E-BF55-7BEFEAFD6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i-FI"/>
              <a:t>Voit luoda ja julkaista aineistosi metadatan</a:t>
            </a:r>
          </a:p>
          <a:p>
            <a:pPr lvl="1"/>
            <a:r>
              <a:rPr lang="fi-FI"/>
              <a:t>Metadata tallennetaan täyttämällä helppokäyttöinen lomake, joka ilmoittaa selkeästi mm. pakolliset kentät</a:t>
            </a:r>
          </a:p>
          <a:p>
            <a:pPr lvl="1"/>
            <a:r>
              <a:rPr lang="fi-FI"/>
              <a:t>Osa </a:t>
            </a:r>
            <a:r>
              <a:rPr lang="fi-FI" err="1"/>
              <a:t>CSC:n</a:t>
            </a:r>
            <a:r>
              <a:rPr lang="fi-FI"/>
              <a:t> ylläpitämää </a:t>
            </a:r>
            <a:r>
              <a:rPr lang="fi-FI">
                <a:hlinkClick r:id="rId3"/>
              </a:rPr>
              <a:t>Fairdata.fi </a:t>
            </a:r>
            <a:r>
              <a:rPr lang="fi-FI"/>
              <a:t>–palvelua</a:t>
            </a:r>
          </a:p>
          <a:p>
            <a:pPr lvl="1"/>
            <a:r>
              <a:rPr lang="fi-FI"/>
              <a:t>Kuvailuun voi linkittää </a:t>
            </a:r>
            <a:r>
              <a:rPr lang="fi-FI" err="1"/>
              <a:t>Fairdata</a:t>
            </a:r>
            <a:r>
              <a:rPr lang="fi-FI"/>
              <a:t> </a:t>
            </a:r>
            <a:r>
              <a:rPr lang="fi-FI" b="1" err="1">
                <a:hlinkClick r:id="rId4" tooltip="https://ida.fairdata.fi/"/>
              </a:rPr>
              <a:t>IDA</a:t>
            </a:r>
            <a:r>
              <a:rPr lang="fi-FI" err="1"/>
              <a:t>ssa</a:t>
            </a:r>
            <a:r>
              <a:rPr lang="fi-FI"/>
              <a:t> olevia tiedostoja, mutta kuvailusta on mahdollista viitata myös </a:t>
            </a:r>
            <a:r>
              <a:rPr lang="fi-FI" err="1"/>
              <a:t>Fairdatan</a:t>
            </a:r>
            <a:r>
              <a:rPr lang="fi-FI"/>
              <a:t> ulkopuolella olevaan aineistoon.</a:t>
            </a:r>
          </a:p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44F84-8747-4EC3-B0B6-7002BE9CD8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680478-F417-4BFB-9C0E-832A1B7AF7C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AC0D7-BC46-4DB7-9EE4-DB9C4D5CF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17</a:t>
            </a:fld>
            <a:endParaRPr lang="fi-FI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73E6F0-C282-4943-B191-7AD99622F5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829" y="5150703"/>
            <a:ext cx="4250474" cy="85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81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DCC5-BDEC-4D1D-B846-936CC7C0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531" y="592127"/>
            <a:ext cx="10515600" cy="1112386"/>
          </a:xfrm>
        </p:spPr>
        <p:txBody>
          <a:bodyPr>
            <a:normAutofit fontScale="90000"/>
          </a:bodyPr>
          <a:lstStyle/>
          <a:p>
            <a:r>
              <a:rPr lang="fi-FI"/>
              <a:t>Tutkimusaineiston julkiset kuvaukset: projektitason kuvaus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3EEEE-F525-4C33-B0C2-DA350D2A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F0A111-8810-474E-A9E6-10A570FC7F09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38BDC-2931-4EB4-9819-F98F77831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41D16-99F3-449D-BB90-20E578B2C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</p:spPr>
        <p:txBody>
          <a:bodyPr/>
          <a:lstStyle/>
          <a:p>
            <a:r>
              <a:rPr lang="fi-FI"/>
              <a:t>Footer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0C0A84F-4000-4417-A97F-2DB23CD41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136" y="1823080"/>
            <a:ext cx="5548626" cy="46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2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DCC5-BDEC-4D1D-B846-936CC7C02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9" y="656752"/>
            <a:ext cx="4641225" cy="2085193"/>
          </a:xfrm>
        </p:spPr>
        <p:txBody>
          <a:bodyPr>
            <a:normAutofit fontScale="90000"/>
          </a:bodyPr>
          <a:lstStyle/>
          <a:p>
            <a:r>
              <a:rPr lang="fi-FI"/>
              <a:t>Tutkimusaineiston julkiset kuvaukset: Datayksikkötason kuvaus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3EEEE-F525-4C33-B0C2-DA350D2A82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F0A111-8810-474E-A9E6-10A570FC7F09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138BDC-2931-4EB4-9819-F98F77831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41D16-99F3-449D-BB90-20E578B2CE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C4C675-A6F2-4E91-A9DB-90F87BCE9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121" y="656752"/>
            <a:ext cx="5940743" cy="569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8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535B1-7FF9-4645-8ACF-7B195C1DE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Tässä esityksessä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86987-7027-491D-B503-2E1241D60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31" y="2107473"/>
            <a:ext cx="10515600" cy="3838803"/>
          </a:xfrm>
        </p:spPr>
        <p:txBody>
          <a:bodyPr/>
          <a:lstStyle/>
          <a:p>
            <a:r>
              <a:rPr lang="fi-FI" sz="2800"/>
              <a:t>Mitä tutkimusaineisto on?</a:t>
            </a:r>
          </a:p>
          <a:p>
            <a:r>
              <a:rPr lang="fi-FI" sz="2800"/>
              <a:t>Mitä aineistonhallinnalla tarkoitetaan?</a:t>
            </a:r>
          </a:p>
          <a:p>
            <a:r>
              <a:rPr lang="fi-FI" sz="2800"/>
              <a:t>Tutkimusaineiston hallinta</a:t>
            </a:r>
          </a:p>
          <a:p>
            <a:pPr lvl="1"/>
            <a:r>
              <a:rPr lang="fi-FI" sz="2400"/>
              <a:t>Aineistonhallintasuunnitelma</a:t>
            </a:r>
          </a:p>
          <a:p>
            <a:pPr lvl="1"/>
            <a:r>
              <a:rPr lang="fi-FI" sz="2400"/>
              <a:t>Miten hallitsen aineistoja tutkimuksen aikana?</a:t>
            </a:r>
          </a:p>
          <a:p>
            <a:pPr lvl="1"/>
            <a:r>
              <a:rPr lang="fi-FI" sz="2400"/>
              <a:t>Aineiston kuvailu</a:t>
            </a:r>
          </a:p>
          <a:p>
            <a:pPr lvl="1"/>
            <a:r>
              <a:rPr lang="fi-FI" sz="2400"/>
              <a:t>Aineiston avaaminen</a:t>
            </a:r>
            <a:endParaRPr lang="fi-FI"/>
          </a:p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47C6E-3E16-4641-9EC5-CFDCEAC5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B0A8F-06FA-4837-84AF-81B0CC5ED9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2B020-F8D3-42F6-8FEC-2BF9C66EB3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30508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BFA09-2F26-401E-9E7D-CD949848F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Vinkkilista kuvailuun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3A645-B08A-4302-8F10-67A12837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1707296"/>
            <a:ext cx="10515600" cy="448043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/>
            <a:r>
              <a:rPr lang="fi-FI" sz="2400">
                <a:cs typeface="Arial"/>
              </a:rPr>
              <a:t>Kiinnitä huomiota otsikoihin</a:t>
            </a:r>
          </a:p>
          <a:p>
            <a:pPr lvl="1"/>
            <a:r>
              <a:rPr lang="fi-FI" sz="1900">
                <a:ea typeface="+mn-lt"/>
                <a:cs typeface="+mn-lt"/>
              </a:rPr>
              <a:t>Esimerkki: </a:t>
            </a:r>
            <a:r>
              <a:rPr lang="fi-FI" sz="1900" err="1">
                <a:ea typeface="+mn-lt"/>
                <a:cs typeface="+mn-lt"/>
              </a:rPr>
              <a:t>Greater</a:t>
            </a:r>
            <a:r>
              <a:rPr lang="fi-FI" sz="1900">
                <a:ea typeface="+mn-lt"/>
                <a:cs typeface="+mn-lt"/>
              </a:rPr>
              <a:t> Yellowstone (</a:t>
            </a:r>
            <a:r>
              <a:rPr lang="fi-FI" sz="1900" err="1">
                <a:solidFill>
                  <a:srgbClr val="FF0000"/>
                </a:solidFill>
                <a:ea typeface="+mn-lt"/>
                <a:cs typeface="+mn-lt"/>
              </a:rPr>
              <a:t>where</a:t>
            </a:r>
            <a:r>
              <a:rPr lang="fi-FI" sz="1900">
                <a:ea typeface="+mn-lt"/>
                <a:cs typeface="+mn-lt"/>
              </a:rPr>
              <a:t>) </a:t>
            </a:r>
            <a:r>
              <a:rPr lang="fi-FI" sz="1900" err="1">
                <a:ea typeface="+mn-lt"/>
                <a:cs typeface="+mn-lt"/>
              </a:rPr>
              <a:t>Rivers</a:t>
            </a:r>
            <a:r>
              <a:rPr lang="fi-FI" sz="1900">
                <a:ea typeface="+mn-lt"/>
                <a:cs typeface="+mn-lt"/>
              </a:rPr>
              <a:t> (</a:t>
            </a:r>
            <a:r>
              <a:rPr lang="fi-FI" sz="1900" err="1">
                <a:solidFill>
                  <a:srgbClr val="FF0000"/>
                </a:solidFill>
                <a:ea typeface="+mn-lt"/>
                <a:cs typeface="+mn-lt"/>
              </a:rPr>
              <a:t>what</a:t>
            </a:r>
            <a:r>
              <a:rPr lang="fi-FI" sz="1900">
                <a:ea typeface="+mn-lt"/>
                <a:cs typeface="+mn-lt"/>
              </a:rPr>
              <a:t>) </a:t>
            </a:r>
            <a:r>
              <a:rPr lang="fi-FI" sz="1900" err="1">
                <a:ea typeface="+mn-lt"/>
                <a:cs typeface="+mn-lt"/>
              </a:rPr>
              <a:t>from</a:t>
            </a:r>
            <a:r>
              <a:rPr lang="fi-FI" sz="1900">
                <a:ea typeface="+mn-lt"/>
                <a:cs typeface="+mn-lt"/>
              </a:rPr>
              <a:t> 1:126,700 (</a:t>
            </a:r>
            <a:r>
              <a:rPr lang="fi-FI" sz="1900" err="1">
                <a:solidFill>
                  <a:srgbClr val="FF0000"/>
                </a:solidFill>
                <a:ea typeface="+mn-lt"/>
                <a:cs typeface="+mn-lt"/>
              </a:rPr>
              <a:t>scale</a:t>
            </a:r>
            <a:r>
              <a:rPr lang="fi-FI" sz="1900">
                <a:ea typeface="+mn-lt"/>
                <a:cs typeface="+mn-lt"/>
              </a:rPr>
              <a:t>) U.S. </a:t>
            </a:r>
            <a:r>
              <a:rPr lang="fi-FI" sz="1900" err="1">
                <a:ea typeface="+mn-lt"/>
                <a:cs typeface="+mn-lt"/>
              </a:rPr>
              <a:t>Forest</a:t>
            </a:r>
            <a:r>
              <a:rPr lang="fi-FI" sz="1900">
                <a:ea typeface="+mn-lt"/>
                <a:cs typeface="+mn-lt"/>
              </a:rPr>
              <a:t> Service (</a:t>
            </a:r>
            <a:r>
              <a:rPr lang="fi-FI" sz="1900" err="1">
                <a:solidFill>
                  <a:srgbClr val="FF0000"/>
                </a:solidFill>
                <a:ea typeface="+mn-lt"/>
                <a:cs typeface="+mn-lt"/>
              </a:rPr>
              <a:t>who</a:t>
            </a:r>
            <a:r>
              <a:rPr lang="fi-FI" sz="1900">
                <a:ea typeface="+mn-lt"/>
                <a:cs typeface="+mn-lt"/>
              </a:rPr>
              <a:t>) </a:t>
            </a:r>
            <a:r>
              <a:rPr lang="fi-FI" sz="1900" err="1">
                <a:ea typeface="+mn-lt"/>
                <a:cs typeface="+mn-lt"/>
              </a:rPr>
              <a:t>Visitor</a:t>
            </a:r>
            <a:r>
              <a:rPr lang="fi-FI" sz="1900">
                <a:ea typeface="+mn-lt"/>
                <a:cs typeface="+mn-lt"/>
              </a:rPr>
              <a:t> </a:t>
            </a:r>
            <a:r>
              <a:rPr lang="fi-FI" sz="1900" err="1">
                <a:ea typeface="+mn-lt"/>
                <a:cs typeface="+mn-lt"/>
              </a:rPr>
              <a:t>Maps</a:t>
            </a:r>
            <a:r>
              <a:rPr lang="fi-FI" sz="1900">
                <a:ea typeface="+mn-lt"/>
                <a:cs typeface="+mn-lt"/>
              </a:rPr>
              <a:t> (1961-1983) (</a:t>
            </a:r>
            <a:r>
              <a:rPr lang="fi-FI" sz="1900" err="1">
                <a:solidFill>
                  <a:srgbClr val="FF0000"/>
                </a:solidFill>
                <a:ea typeface="+mn-lt"/>
                <a:cs typeface="+mn-lt"/>
              </a:rPr>
              <a:t>when</a:t>
            </a:r>
            <a:r>
              <a:rPr lang="fi-FI" sz="1900">
                <a:ea typeface="+mn-lt"/>
                <a:cs typeface="+mn-lt"/>
              </a:rPr>
              <a:t>)</a:t>
            </a:r>
            <a:endParaRPr lang="fi-FI" sz="1900">
              <a:cs typeface="Arial"/>
            </a:endParaRPr>
          </a:p>
          <a:p>
            <a:r>
              <a:rPr lang="fi-FI" sz="2400">
                <a:cs typeface="Arial"/>
              </a:rPr>
              <a:t>Ole riittävän yksityiskohtainen ja kattava. Kuvailutiedon tavoitteena on, että aineiston käyttäjä saa tarvittavat tiedot aineistosta ilman, että hänen tarvitsee ottaa yhteyttä datan omistajaan. Kuvailutietoja ei voi olla liikaa!</a:t>
            </a:r>
          </a:p>
          <a:p>
            <a:r>
              <a:rPr lang="fi-FI" sz="2400">
                <a:cs typeface="Arial"/>
              </a:rPr>
              <a:t>Mieti kuvailutermit fiksusti. Käytä kuvailuun tarkoitettuja sanastoja, jos mahdollista.</a:t>
            </a:r>
          </a:p>
          <a:p>
            <a:r>
              <a:rPr lang="fi-FI" sz="2400">
                <a:cs typeface="Arial"/>
              </a:rPr>
              <a:t>Myös tietokoneet tulkitsevat metadataa. Älä käytä siis sellaisia merkkejä, jotka aiheuttavat virhetulkintoja, kuten </a:t>
            </a:r>
            <a:r>
              <a:rPr lang="fi-FI" sz="2400">
                <a:ea typeface="+mn-lt"/>
                <a:cs typeface="+mn-lt"/>
              </a:rPr>
              <a:t>@ # % { } | / \ &lt; &gt; ~</a:t>
            </a:r>
          </a:p>
          <a:p>
            <a:r>
              <a:rPr lang="fi-FI" sz="2400">
                <a:cs typeface="Arial"/>
              </a:rPr>
              <a:t>Käytä </a:t>
            </a:r>
            <a:r>
              <a:rPr lang="fi-FI" sz="2400" err="1">
                <a:cs typeface="Arial"/>
              </a:rPr>
              <a:t>Notepadia</a:t>
            </a:r>
            <a:r>
              <a:rPr lang="fi-FI" sz="2400">
                <a:cs typeface="Arial"/>
              </a:rPr>
              <a:t> kopioidessasi tekstiä muista lähteistä, jottei mukana tule piilotettuja merkkejä tai muotoiluja</a:t>
            </a:r>
          </a:p>
          <a:p>
            <a:pPr marL="0" indent="0">
              <a:buNone/>
            </a:pPr>
            <a:r>
              <a:rPr lang="fi-FI" sz="1500">
                <a:cs typeface="Arial"/>
              </a:rPr>
              <a:t>Lähde: </a:t>
            </a:r>
            <a:r>
              <a:rPr lang="fi-FI" sz="1500">
                <a:ea typeface="+mn-lt"/>
                <a:cs typeface="+mn-lt"/>
                <a:hlinkClick r:id="rId2"/>
              </a:rPr>
              <a:t>https://www.dataone.org/education-modules</a:t>
            </a:r>
            <a:r>
              <a:rPr lang="fi-FI" sz="1500">
                <a:ea typeface="+mn-lt"/>
                <a:cs typeface="+mn-lt"/>
              </a:rPr>
              <a:t> </a:t>
            </a:r>
            <a:r>
              <a:rPr lang="fi-FI" sz="1500" err="1">
                <a:ea typeface="+mn-lt"/>
                <a:cs typeface="+mn-lt"/>
              </a:rPr>
              <a:t>Lesson</a:t>
            </a:r>
            <a:r>
              <a:rPr lang="fi-FI" sz="1500">
                <a:ea typeface="+mn-lt"/>
                <a:cs typeface="+mn-lt"/>
              </a:rPr>
              <a:t> 07: </a:t>
            </a:r>
            <a:r>
              <a:rPr lang="fi-FI" sz="1500">
                <a:ea typeface="+mn-lt"/>
                <a:cs typeface="+mn-lt"/>
                <a:hlinkClick r:id="rId3"/>
              </a:rPr>
              <a:t>Metadata</a:t>
            </a:r>
            <a:endParaRPr lang="fi-FI" sz="1500">
              <a:cs typeface="Arial"/>
            </a:endParaRPr>
          </a:p>
          <a:p>
            <a:endParaRPr lang="fi-FI">
              <a:cs typeface="Arial"/>
            </a:endParaRPr>
          </a:p>
          <a:p>
            <a:endParaRPr lang="fi-FI">
              <a:cs typeface="Arial"/>
            </a:endParaRPr>
          </a:p>
          <a:p>
            <a:endParaRPr lang="fi-FI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A6A62-7346-4F0A-B069-6979F29B53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724FB2-0A91-174D-81D1-48431DA44DE4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1DB43-358D-4B79-AC1D-1E82AF7F6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3EB3B-7E36-4C6A-8AF0-8B9E62582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5430664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F75F-F0C2-4197-9BC9-96325F2C8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Aineistojen avaaminen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138F7-0963-4AAA-97E3-1201D229B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F46FC4-28B8-4DFB-B4BC-DA10BFA62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0F286-5A41-40A2-9559-8B51FEDF10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C2A5A-7B2B-4B65-A9AC-32AE054E8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9570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56C30-628F-4208-8B3A-D5EB253A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 avata: tutkijan etu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8677-9F0A-43EC-8860-E42E0CB4D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91" y="1707296"/>
            <a:ext cx="10959698" cy="47824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/>
              <a:t>Enemmän näkyvyyttä </a:t>
            </a:r>
            <a:r>
              <a:rPr lang="fi-FI" sz="2400">
                <a:sym typeface="Wingdings" panose="05000000000000000000" pitchFamily="2" charset="2"/>
              </a:rPr>
              <a:t>ja potentiaalisia yhteistyökumppaneita</a:t>
            </a:r>
          </a:p>
          <a:p>
            <a:r>
              <a:rPr lang="fi-FI" sz="2400">
                <a:sym typeface="Wingdings" panose="05000000000000000000" pitchFamily="2" charset="2"/>
              </a:rPr>
              <a:t>Enemmän viittauksia:</a:t>
            </a:r>
          </a:p>
          <a:p>
            <a:pPr lvl="1"/>
            <a:r>
              <a:rPr lang="fi-FI" sz="1600" err="1">
                <a:solidFill>
                  <a:schemeClr val="accent3">
                    <a:lumMod val="10000"/>
                  </a:schemeClr>
                </a:solidFill>
                <a:sym typeface="Wingdings" panose="05000000000000000000" pitchFamily="2" charset="2"/>
              </a:rPr>
              <a:t>Colovizza</a:t>
            </a:r>
            <a:r>
              <a:rPr lang="fi-FI" sz="1600">
                <a:solidFill>
                  <a:schemeClr val="accent3">
                    <a:lumMod val="10000"/>
                  </a:schemeClr>
                </a:solidFill>
                <a:sym typeface="Wingdings" panose="05000000000000000000" pitchFamily="2" charset="2"/>
              </a:rPr>
              <a:t> et al. (2019) ”</a:t>
            </a:r>
            <a:r>
              <a:rPr lang="fi-FI" sz="1600" i="1" err="1"/>
              <a:t>We</a:t>
            </a:r>
            <a:r>
              <a:rPr lang="fi-FI" sz="1600" i="1"/>
              <a:t> </a:t>
            </a:r>
            <a:r>
              <a:rPr lang="fi-FI" sz="1600" i="1" err="1"/>
              <a:t>also</a:t>
            </a:r>
            <a:r>
              <a:rPr lang="fi-FI" sz="1600" i="1"/>
              <a:t> </a:t>
            </a:r>
            <a:r>
              <a:rPr lang="fi-FI" sz="1600" i="1" err="1"/>
              <a:t>find</a:t>
            </a:r>
            <a:r>
              <a:rPr lang="fi-FI" sz="1600" i="1"/>
              <a:t> an association </a:t>
            </a:r>
            <a:r>
              <a:rPr lang="fi-FI" sz="1600" i="1" err="1"/>
              <a:t>between</a:t>
            </a:r>
            <a:r>
              <a:rPr lang="fi-FI" sz="1600" i="1"/>
              <a:t> </a:t>
            </a:r>
            <a:r>
              <a:rPr lang="fi-FI" sz="1600" i="1" err="1"/>
              <a:t>articles</a:t>
            </a:r>
            <a:r>
              <a:rPr lang="fi-FI" sz="1600" i="1"/>
              <a:t> </a:t>
            </a:r>
            <a:r>
              <a:rPr lang="fi-FI" sz="1600" i="1" err="1"/>
              <a:t>that</a:t>
            </a:r>
            <a:r>
              <a:rPr lang="fi-FI" sz="1600" i="1"/>
              <a:t> </a:t>
            </a:r>
            <a:r>
              <a:rPr lang="fi-FI" sz="1600" i="1" err="1"/>
              <a:t>include</a:t>
            </a:r>
            <a:r>
              <a:rPr lang="fi-FI" sz="1600" i="1"/>
              <a:t> </a:t>
            </a:r>
            <a:r>
              <a:rPr lang="fi-FI" sz="1600" i="1" err="1"/>
              <a:t>statements</a:t>
            </a:r>
            <a:r>
              <a:rPr lang="fi-FI" sz="1600" i="1"/>
              <a:t> </a:t>
            </a:r>
            <a:r>
              <a:rPr lang="fi-FI" sz="1600" i="1" err="1"/>
              <a:t>that</a:t>
            </a:r>
            <a:r>
              <a:rPr lang="fi-FI" sz="1600" i="1"/>
              <a:t> </a:t>
            </a:r>
            <a:r>
              <a:rPr lang="fi-FI" sz="1600" i="1" err="1"/>
              <a:t>link</a:t>
            </a:r>
            <a:r>
              <a:rPr lang="fi-FI" sz="1600" i="1"/>
              <a:t> to data in a </a:t>
            </a:r>
            <a:r>
              <a:rPr lang="fi-FI" sz="1600" i="1" err="1"/>
              <a:t>repository</a:t>
            </a:r>
            <a:r>
              <a:rPr lang="fi-FI" sz="1600" i="1"/>
              <a:t> and </a:t>
            </a:r>
            <a:r>
              <a:rPr lang="fi-FI" sz="1600" i="1" err="1"/>
              <a:t>up</a:t>
            </a:r>
            <a:r>
              <a:rPr lang="fi-FI" sz="1600" i="1"/>
              <a:t> to 25.36% (±~1.07%) </a:t>
            </a:r>
            <a:r>
              <a:rPr lang="fi-FI" sz="1600" i="1" err="1"/>
              <a:t>higher</a:t>
            </a:r>
            <a:r>
              <a:rPr lang="fi-FI" sz="1600" i="1"/>
              <a:t> </a:t>
            </a:r>
            <a:r>
              <a:rPr lang="fi-FI" sz="1600" i="1" err="1"/>
              <a:t>citation</a:t>
            </a:r>
            <a:r>
              <a:rPr lang="fi-FI" sz="1600" i="1"/>
              <a:t> </a:t>
            </a:r>
            <a:r>
              <a:rPr lang="fi-FI" sz="1600" i="1" err="1"/>
              <a:t>impact</a:t>
            </a:r>
            <a:r>
              <a:rPr lang="fi-FI" sz="1600" i="1"/>
              <a:t> on </a:t>
            </a:r>
            <a:r>
              <a:rPr lang="fi-FI" sz="1600" i="1" err="1"/>
              <a:t>average</a:t>
            </a:r>
            <a:r>
              <a:rPr lang="fi-FI" sz="1600" i="1"/>
              <a:t>, </a:t>
            </a:r>
            <a:r>
              <a:rPr lang="fi-FI" sz="1600" i="1" err="1"/>
              <a:t>using</a:t>
            </a:r>
            <a:r>
              <a:rPr lang="fi-FI" sz="1600" i="1"/>
              <a:t> a </a:t>
            </a:r>
            <a:r>
              <a:rPr lang="fi-FI" sz="1600" i="1" err="1"/>
              <a:t>citation</a:t>
            </a:r>
            <a:r>
              <a:rPr lang="fi-FI" sz="1600" i="1"/>
              <a:t> </a:t>
            </a:r>
            <a:r>
              <a:rPr lang="fi-FI" sz="1600" i="1" err="1"/>
              <a:t>prediction</a:t>
            </a:r>
            <a:r>
              <a:rPr lang="fi-FI" sz="1600" i="1"/>
              <a:t> </a:t>
            </a:r>
            <a:r>
              <a:rPr lang="fi-FI" sz="1600" i="1" err="1"/>
              <a:t>model</a:t>
            </a:r>
            <a:r>
              <a:rPr lang="fi-FI" sz="1600" i="1"/>
              <a:t>.”</a:t>
            </a:r>
          </a:p>
          <a:p>
            <a:pPr lvl="1"/>
            <a:r>
              <a:rPr lang="fi-FI" sz="1600" err="1"/>
              <a:t>Drachen</a:t>
            </a:r>
            <a:r>
              <a:rPr lang="fi-FI" sz="1600"/>
              <a:t> et al. (2016) </a:t>
            </a:r>
            <a:r>
              <a:rPr lang="fi-FI" sz="1600" i="1"/>
              <a:t>”</a:t>
            </a:r>
            <a:r>
              <a:rPr lang="en-US" sz="1600" i="1"/>
              <a:t>The examined papers in the dataset with datalinks received in total 40.5 citations per year on average, whereas the papers without links to data received correspondingly fewer citations; 35.3 per year.”</a:t>
            </a:r>
            <a:endParaRPr lang="fi-FI" sz="1800">
              <a:solidFill>
                <a:srgbClr val="FF0000"/>
              </a:solidFill>
              <a:cs typeface="Arial"/>
            </a:endParaRPr>
          </a:p>
          <a:p>
            <a:r>
              <a:rPr lang="fi-FI" sz="2400">
                <a:sym typeface="Wingdings" panose="05000000000000000000" pitchFamily="2" charset="2"/>
              </a:rPr>
              <a:t>Tutkimusaineistot ansiona CV:ssä </a:t>
            </a:r>
            <a:endParaRPr lang="fi-FI" sz="2400">
              <a:cs typeface="Arial"/>
            </a:endParaRPr>
          </a:p>
          <a:p>
            <a:pPr lvl="1"/>
            <a:r>
              <a:rPr lang="fi-FI" sz="2000">
                <a:sym typeface="Wingdings" panose="05000000000000000000" pitchFamily="2" charset="2"/>
              </a:rPr>
              <a:t>uudistunut </a:t>
            </a:r>
            <a:r>
              <a:rPr lang="fi-FI" sz="2000">
                <a:sym typeface="Wingdings" panose="05000000000000000000" pitchFamily="2" charset="2"/>
                <a:hlinkClick r:id="rId3"/>
              </a:rPr>
              <a:t>tutkijan ansioluettelomalli </a:t>
            </a:r>
            <a:r>
              <a:rPr lang="fi-FI" sz="2000">
                <a:sym typeface="Wingdings" panose="05000000000000000000" pitchFamily="2" charset="2"/>
              </a:rPr>
              <a:t>(TENK)</a:t>
            </a:r>
            <a:endParaRPr lang="fi-FI" sz="2000">
              <a:cs typeface="Arial" panose="020B0604020202020204"/>
            </a:endParaRPr>
          </a:p>
          <a:p>
            <a:endParaRPr lang="fi-FI" sz="2800"/>
          </a:p>
          <a:p>
            <a:pPr lvl="1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5E7A1-E1EB-40C6-9C4D-9B223DCB4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724FB2-0A91-174D-81D1-48431DA44DE4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BDAE04-3ED1-4831-9ED0-C742F70DE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CE8CF-6DC0-44AF-8CA0-359979D86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1CEE38-EA01-4A85-A7A3-03CBC74552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492" y="4484839"/>
            <a:ext cx="5191125" cy="70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54EAC0-8F0D-4E93-ADE1-5A3CD4819E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885" y="4441327"/>
            <a:ext cx="55435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83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1E37-D57D-4DC4-A1F4-A4DC66A5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Miksi avata: yhteiskunnan ja tiedeyhteisön etu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F8D448-53DF-41C8-9196-2B51C0DBA8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400"/>
              <a:t>Ongelmien ratkominen yhdessä </a:t>
            </a:r>
            <a:r>
              <a:rPr lang="fi-FI" sz="2400">
                <a:sym typeface="Wingdings" panose="05000000000000000000" pitchFamily="2" charset="2"/>
              </a:rPr>
              <a:t> koko yhteiskunta hyötyy</a:t>
            </a:r>
            <a:endParaRPr lang="fi-FI" sz="2400"/>
          </a:p>
          <a:p>
            <a:r>
              <a:rPr lang="fi-FI" sz="2400"/>
              <a:t>Tutkimustulosten todennettavuus ja toistettavuus </a:t>
            </a:r>
          </a:p>
          <a:p>
            <a:r>
              <a:rPr lang="fi-FI" sz="2400"/>
              <a:t>Mahdollisuus meta-analyyseihin</a:t>
            </a:r>
          </a:p>
          <a:p>
            <a:r>
              <a:rPr lang="fi-FI" sz="2400"/>
              <a:t>Eettinen velvoite – käytetään myös tutkittavien aikaa</a:t>
            </a:r>
          </a:p>
          <a:p>
            <a:r>
              <a:rPr lang="fi-FI" sz="2400"/>
              <a:t>Taloudellisuus – ei päällekkäistä työtä</a:t>
            </a:r>
          </a:p>
          <a:p>
            <a:endParaRPr lang="fi-FI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26ABBDC-14A2-4D50-9D5B-D2EEF957EE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4750" y="1584666"/>
            <a:ext cx="2867025" cy="1876425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DC277-6CE2-4599-B1BB-3606DBEE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B314D-4AA6-4969-B6E4-8CFC23A47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2F0DB-50AA-42AB-8B2A-34395930B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30605C-6AFF-4A51-91B2-4BBEA473F3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1775" y="1616611"/>
            <a:ext cx="1590675" cy="638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102AA4-4523-4782-A564-66991BCA4B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6249" y="3520363"/>
            <a:ext cx="4238625" cy="18097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957548-8BC0-428B-9FEA-3FA2F74234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6249" y="5374928"/>
            <a:ext cx="4822948" cy="11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DBAAF-68E3-48B5-8E67-C9D2816E1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Miksi avata: ulkopuoliset vaatimukset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CC6D6-BD79-4F21-A893-D396D4CB7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91" y="1546953"/>
            <a:ext cx="10515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/>
              <a:t>Monet tieteelliset julkaisut edellyttävät tutkimusaineistojen avaamista tutkimustulosten verifioinnin ja läpinäkyvyyden lisäämisen vuoksi</a:t>
            </a:r>
          </a:p>
          <a:p>
            <a:pPr lvl="1"/>
            <a:r>
              <a:rPr lang="en-US" sz="1800">
                <a:hlinkClick r:id="rId2"/>
              </a:rPr>
              <a:t>PLOS data availability</a:t>
            </a:r>
            <a:endParaRPr lang="en-US" sz="1800"/>
          </a:p>
          <a:p>
            <a:pPr lvl="1"/>
            <a:r>
              <a:rPr lang="en-US" sz="1800">
                <a:hlinkClick r:id="rId3"/>
              </a:rPr>
              <a:t>Nature Research data availability statement and data citations policy: guidance for authors</a:t>
            </a:r>
            <a:endParaRPr lang="en-US" sz="1800"/>
          </a:p>
          <a:p>
            <a:pPr lvl="1"/>
            <a:r>
              <a:rPr lang="en-US" sz="1800">
                <a:hlinkClick r:id="rId4"/>
              </a:rPr>
              <a:t>BioMed Central's Policy on Open Data</a:t>
            </a:r>
            <a:endParaRPr lang="en-US" sz="1800"/>
          </a:p>
          <a:p>
            <a:r>
              <a:rPr lang="fi-FI" sz="2000"/>
              <a:t>Rahoittajien ja julkaisijoiden vaatimukset tutkimusaineistojen avaamisesta </a:t>
            </a:r>
          </a:p>
          <a:p>
            <a:pPr lvl="1"/>
            <a:r>
              <a:rPr lang="fi-FI" sz="1800">
                <a:hlinkClick r:id="rId5"/>
              </a:rPr>
              <a:t>Suomen Akatemia </a:t>
            </a:r>
            <a:r>
              <a:rPr lang="fi-FI" sz="1800"/>
              <a:t>edellyttää hankkeen tuottamien tutkimusaineistojen avaamista.</a:t>
            </a:r>
          </a:p>
          <a:p>
            <a:pPr lvl="1"/>
            <a:r>
              <a:rPr lang="fi-FI" sz="1800">
                <a:hlinkClick r:id="rId6"/>
              </a:rPr>
              <a:t>Business Finlandin</a:t>
            </a:r>
            <a:r>
              <a:rPr lang="fi-FI" sz="1800"/>
              <a:t> vaatimuksena on, että tutkimusprojektin aikana tuotetun tutkimusaineiston hallinta luo edellytykset ja mahdollistaa tutkimusaineistojen tehokkaan jatkokäytön tulevaisuudessa.</a:t>
            </a:r>
          </a:p>
          <a:p>
            <a:pPr lvl="1"/>
            <a:r>
              <a:rPr lang="fi-FI" sz="1800">
                <a:hlinkClick r:id="rId7"/>
              </a:rPr>
              <a:t>Horisontti 2020</a:t>
            </a:r>
            <a:r>
              <a:rPr lang="fi-FI" sz="1800"/>
              <a:t> -ohjelma edellyttää oletusarvoisesti, että kaikki tutkimusaineistot julkaistaan.</a:t>
            </a:r>
          </a:p>
          <a:p>
            <a:r>
              <a:rPr lang="fi-FI" sz="2000"/>
              <a:t>Tampereen korkeakouluyhteisö</a:t>
            </a:r>
          </a:p>
          <a:p>
            <a:pPr lvl="1"/>
            <a:r>
              <a:rPr lang="fi-FI" sz="1800"/>
              <a:t>Tampereen korkeakouluyhteisön </a:t>
            </a:r>
            <a:r>
              <a:rPr lang="fi-FI" sz="1800">
                <a:hlinkClick r:id="rId8"/>
              </a:rPr>
              <a:t>Tutkimusstrategia</a:t>
            </a:r>
            <a:endParaRPr lang="fi-FI" sz="1800"/>
          </a:p>
          <a:p>
            <a:pPr lvl="1"/>
            <a:r>
              <a:rPr lang="fi-FI" sz="1800"/>
              <a:t>Tampereen korkeakouluyhteisön </a:t>
            </a:r>
            <a:r>
              <a:rPr lang="fi-FI" sz="1800">
                <a:hlinkClick r:id="rId9"/>
              </a:rPr>
              <a:t>Avoimen tieteen ja tutkimuksen linjaus</a:t>
            </a:r>
            <a:endParaRPr lang="fi-FI" sz="1800"/>
          </a:p>
          <a:p>
            <a:pPr lvl="1"/>
            <a:r>
              <a:rPr lang="fi-FI" sz="1800"/>
              <a:t>Tampereen yliopiston </a:t>
            </a:r>
            <a:r>
              <a:rPr lang="fi-FI" sz="1800">
                <a:hlinkClick r:id="rId10"/>
              </a:rPr>
              <a:t>Avoimen tieteen ja tutkimuksen toimenpideohjelma</a:t>
            </a:r>
            <a:endParaRPr lang="fi-FI" sz="1800"/>
          </a:p>
          <a:p>
            <a:pPr lvl="1"/>
            <a:endParaRPr lang="fi-FI" sz="2000"/>
          </a:p>
          <a:p>
            <a:endParaRPr lang="fi-FI"/>
          </a:p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DD708-3677-45EB-8557-F99F78B5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5F0A111-8810-474E-A9E6-10A570FC7F09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56AA0-43C8-4F21-B46F-0B37621939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CE6D3F-9956-4B4E-8B49-B722D52F8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436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1C77-03C7-47BC-B299-51A61528D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Missä avata: data-arkistossa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D93CD-F83B-48EF-B4EB-B2A8EBE65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fi-FI"/>
              <a:t>Varmista että:</a:t>
            </a:r>
          </a:p>
          <a:p>
            <a:pPr lvl="1"/>
            <a:r>
              <a:rPr lang="fi-FI"/>
              <a:t>Arkisto on aihealueeltaan aineistollesi sopiva (etsi arkistoja </a:t>
            </a:r>
            <a:r>
              <a:rPr lang="fi-FI">
                <a:hlinkClick r:id="rId3"/>
              </a:rPr>
              <a:t>Re3data.org</a:t>
            </a:r>
            <a:r>
              <a:rPr lang="fi-FI"/>
              <a:t>)</a:t>
            </a:r>
            <a:endParaRPr lang="fi-FI">
              <a:cs typeface="Arial"/>
            </a:endParaRPr>
          </a:p>
          <a:p>
            <a:pPr lvl="1"/>
            <a:r>
              <a:rPr lang="fi-FI"/>
              <a:t>Arkisto antaa datalle pitkäaikaistunnisteen, kuten DOI tai URN.</a:t>
            </a:r>
            <a:endParaRPr lang="fi-FI">
              <a:cs typeface="Arial"/>
            </a:endParaRPr>
          </a:p>
          <a:p>
            <a:pPr lvl="1"/>
            <a:r>
              <a:rPr lang="fi-FI"/>
              <a:t>Arkisto julkaisee koneluettavan metadatan ja käyttää tunnettua metadatastandardia</a:t>
            </a:r>
            <a:endParaRPr lang="fi-FI">
              <a:cs typeface="Arial"/>
            </a:endParaRPr>
          </a:p>
          <a:p>
            <a:pPr lvl="1"/>
            <a:r>
              <a:rPr lang="fi-FI"/>
              <a:t>Arkistolla on selkeät ehdot dataan pääsystä ja sen käyttämisestä</a:t>
            </a:r>
            <a:endParaRPr lang="fi-FI">
              <a:cs typeface="Arial"/>
            </a:endParaRPr>
          </a:p>
          <a:p>
            <a:pPr lvl="1"/>
            <a:r>
              <a:rPr lang="fi-FI"/>
              <a:t>Arkistolla on toiminnan luotettavuutta osoittava sertifikaatti (esimerkiksi </a:t>
            </a:r>
            <a:r>
              <a:rPr lang="fi-FI" err="1">
                <a:hlinkClick r:id="rId4"/>
              </a:rPr>
              <a:t>Core</a:t>
            </a:r>
            <a:r>
              <a:rPr lang="fi-FI">
                <a:hlinkClick r:id="rId4"/>
              </a:rPr>
              <a:t> </a:t>
            </a:r>
            <a:r>
              <a:rPr lang="fi-FI" err="1">
                <a:hlinkClick r:id="rId4"/>
              </a:rPr>
              <a:t>Trust</a:t>
            </a:r>
            <a:r>
              <a:rPr lang="fi-FI">
                <a:hlinkClick r:id="rId4"/>
              </a:rPr>
              <a:t> </a:t>
            </a:r>
            <a:r>
              <a:rPr lang="fi-FI" err="1">
                <a:hlinkClick r:id="rId4"/>
              </a:rPr>
              <a:t>Seal</a:t>
            </a:r>
            <a:r>
              <a:rPr lang="fi-FI"/>
              <a:t> ja </a:t>
            </a:r>
            <a:r>
              <a:rPr lang="fi-FI">
                <a:hlinkClick r:id="rId5"/>
              </a:rPr>
              <a:t>ISO 16363</a:t>
            </a:r>
            <a:r>
              <a:rPr lang="fi-FI"/>
              <a:t> standardi)</a:t>
            </a:r>
            <a:endParaRPr lang="fi-FI">
              <a:cs typeface="Arial"/>
            </a:endParaRPr>
          </a:p>
          <a:p>
            <a:r>
              <a:rPr lang="fi-FI"/>
              <a:t>Esimerkkejä data-arkistoista:</a:t>
            </a:r>
            <a:endParaRPr lang="fi-FI">
              <a:cs typeface="Arial"/>
            </a:endParaRPr>
          </a:p>
          <a:p>
            <a:pPr lvl="1"/>
            <a:r>
              <a:rPr lang="fi-FI">
                <a:hlinkClick r:id="rId6"/>
              </a:rPr>
              <a:t>Tietoarkisto</a:t>
            </a:r>
            <a:endParaRPr lang="fi-FI">
              <a:cs typeface="Arial"/>
            </a:endParaRPr>
          </a:p>
          <a:p>
            <a:pPr lvl="1"/>
            <a:r>
              <a:rPr lang="fi-FI">
                <a:hlinkClick r:id="rId7"/>
              </a:rPr>
              <a:t>Kielipankki</a:t>
            </a:r>
            <a:endParaRPr lang="fi-FI">
              <a:cs typeface="Arial"/>
              <a:hlinkClick r:id="rId7"/>
            </a:endParaRPr>
          </a:p>
          <a:p>
            <a:pPr lvl="1"/>
            <a:r>
              <a:rPr lang="fi-FI" err="1">
                <a:hlinkClick r:id="rId8"/>
              </a:rPr>
              <a:t>Zenodo</a:t>
            </a:r>
            <a:endParaRPr lang="fi-FI">
              <a:cs typeface="Arial"/>
              <a:hlinkClick r:id="" action="ppaction://noaction"/>
            </a:endParaRPr>
          </a:p>
          <a:p>
            <a:pPr marL="314325" lvl="1" indent="0">
              <a:buNone/>
            </a:pPr>
            <a:endParaRPr lang="fi-FI">
              <a:cs typeface="Arial"/>
            </a:endParaRPr>
          </a:p>
          <a:p>
            <a:pPr marL="466725" indent="-285750"/>
            <a:r>
              <a:rPr lang="fi-FI" err="1">
                <a:cs typeface="Arial"/>
              </a:rPr>
              <a:t>Huom</a:t>
            </a:r>
            <a:r>
              <a:rPr lang="fi-FI">
                <a:cs typeface="Arial"/>
              </a:rPr>
              <a:t>! Datat, jotka saat kysymällä </a:t>
            </a:r>
            <a:r>
              <a:rPr lang="fi-FI" err="1">
                <a:cs typeface="Arial"/>
              </a:rPr>
              <a:t>PI:ltä</a:t>
            </a:r>
            <a:r>
              <a:rPr lang="fi-FI">
                <a:cs typeface="Arial"/>
              </a:rPr>
              <a:t> eivät ole avoimia. Rikkinäiset sähköpostiosoitteet ja vanhentuneet tallennusmediat ovat keskeisiä syitä sille, että data ei olekaan saatavilla. </a:t>
            </a:r>
            <a:r>
              <a:rPr lang="fi-FI">
                <a:solidFill>
                  <a:schemeClr val="tx1"/>
                </a:solidFill>
                <a:cs typeface="Arial"/>
              </a:rPr>
              <a:t>Varmista aineistosi </a:t>
            </a:r>
            <a:r>
              <a:rPr lang="fi-FI" err="1">
                <a:solidFill>
                  <a:schemeClr val="tx1"/>
                </a:solidFill>
                <a:cs typeface="Arial"/>
              </a:rPr>
              <a:t>saatuvuus</a:t>
            </a:r>
            <a:r>
              <a:rPr lang="fi-FI">
                <a:solidFill>
                  <a:schemeClr val="tx1"/>
                </a:solidFill>
                <a:cs typeface="Arial"/>
              </a:rPr>
              <a:t> tallentamalla se data-arkistoon. Data-arkistot hellivät ja rakastavat aineistoasi.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marL="314325" lvl="1" indent="0">
              <a:buNone/>
            </a:pPr>
            <a:endParaRPr lang="fi-FI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C7733-8951-4DEB-B976-13AF2D88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724FB2-0A91-174D-81D1-48431DA44DE4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406C24-5AFD-4DF1-B19E-5D03473378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C6D303-51BF-4D65-9509-E606DEE4A0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97275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C7AD6-4BED-438B-BF8A-6B602B416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fi-FI"/>
              <a:t>Miten avata: valmistaudu etukäteen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113D4-AB42-4A97-86DF-BAC8C84E2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531" y="176344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fi-FI"/>
              <a:t>Informoi tutkittavia ja pyydä lupa aineiston avaamiseen</a:t>
            </a:r>
          </a:p>
          <a:p>
            <a:pPr lvl="1"/>
            <a:r>
              <a:rPr lang="fi-FI">
                <a:hlinkClick r:id="rId2"/>
              </a:rPr>
              <a:t>osallistumissuostumus</a:t>
            </a:r>
            <a:endParaRPr lang="fi-FI"/>
          </a:p>
          <a:p>
            <a:pPr lvl="1"/>
            <a:r>
              <a:rPr lang="fi-FI">
                <a:hlinkClick r:id="rId3"/>
              </a:rPr>
              <a:t>tietosuojailmoitus</a:t>
            </a:r>
            <a:r>
              <a:rPr lang="fi-FI"/>
              <a:t> (intra)</a:t>
            </a:r>
          </a:p>
          <a:p>
            <a:endParaRPr lang="fi-FI"/>
          </a:p>
          <a:p>
            <a:endParaRPr lang="fi-FI"/>
          </a:p>
          <a:p>
            <a:endParaRPr lang="fi-FI"/>
          </a:p>
          <a:p>
            <a:r>
              <a:rPr lang="fi-FI"/>
              <a:t>Sovi tutkimusryhmässä aineiston avaamisesta</a:t>
            </a:r>
          </a:p>
          <a:p>
            <a:r>
              <a:rPr lang="fi-FI"/>
              <a:t>Kuvaile aineistosi niin, että muutkin ymmärtävät mistä siinä on kyse</a:t>
            </a:r>
          </a:p>
          <a:p>
            <a:r>
              <a:rPr lang="fi-FI"/>
              <a:t>Käytä pitkäaikaistallennukseen sopivia tiedostomuotoja, jotka aukeavat ilman erityistä kaupallista sovellusta</a:t>
            </a:r>
          </a:p>
          <a:p>
            <a:r>
              <a:rPr lang="fi-FI" err="1"/>
              <a:t>Anonymisoi</a:t>
            </a:r>
            <a:r>
              <a:rPr lang="fi-FI"/>
              <a:t> aineisto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4A5F8-8FE3-4EC2-B9B8-8F9BFB82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A6724FB2-0A91-174D-81D1-48431DA44DE4}" type="datetime1">
              <a:rPr lang="fi-FI" smtClean="0"/>
              <a:pPr>
                <a:spcAft>
                  <a:spcPts val="600"/>
                </a:spcAft>
              </a:pPr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12F39-7FAB-41B6-9D9C-556CAE8C7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26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FE0284-7644-4647-A154-98FEAC56A2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Footer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1C6293-CAC1-4541-8461-B92DC91B3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437" y="2229057"/>
            <a:ext cx="61817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45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AC713-72C5-4286-A909-D2D4150B1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Miten avata: avaamisen lisenssit ja käyttöehdot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A04E9-E226-47D9-985E-E5DA8D162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26" y="1557339"/>
            <a:ext cx="11349487" cy="49319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800">
                <a:ea typeface="+mn-lt"/>
                <a:cs typeface="+mn-lt"/>
              </a:rPr>
              <a:t>Lisensiointi</a:t>
            </a:r>
            <a:endParaRPr lang="fi-FI" sz="2800"/>
          </a:p>
          <a:p>
            <a:pPr marL="488632" lvl="1"/>
            <a:r>
              <a:rPr lang="fi-FI" sz="2400">
                <a:ea typeface="+mn-lt"/>
                <a:cs typeface="+mn-lt"/>
                <a:hlinkClick r:id="rId2"/>
              </a:rPr>
              <a:t>Lisenssivalitsin</a:t>
            </a:r>
            <a:r>
              <a:rPr lang="fi-FI" sz="2400">
                <a:ea typeface="+mn-lt"/>
                <a:cs typeface="+mn-lt"/>
              </a:rPr>
              <a:t> </a:t>
            </a:r>
            <a:endParaRPr lang="fi-FI" sz="2400">
              <a:cs typeface="Arial"/>
            </a:endParaRPr>
          </a:p>
          <a:p>
            <a:pPr marL="488632" lvl="1"/>
            <a:r>
              <a:rPr lang="fi-FI" sz="2400">
                <a:ea typeface="+mn-lt"/>
                <a:cs typeface="+mn-lt"/>
              </a:rPr>
              <a:t>Opas </a:t>
            </a:r>
            <a:r>
              <a:rPr lang="fi-FI" sz="2400">
                <a:ea typeface="+mn-lt"/>
                <a:cs typeface="+mn-lt"/>
                <a:hlinkClick r:id="rId3"/>
              </a:rPr>
              <a:t>Creative </a:t>
            </a:r>
            <a:r>
              <a:rPr lang="fi-FI" sz="2400" err="1">
                <a:ea typeface="+mn-lt"/>
                <a:cs typeface="+mn-lt"/>
                <a:hlinkClick r:id="rId3"/>
              </a:rPr>
              <a:t>Commons</a:t>
            </a:r>
            <a:r>
              <a:rPr lang="fi-FI" sz="2400">
                <a:ea typeface="+mn-lt"/>
                <a:cs typeface="+mn-lt"/>
                <a:hlinkClick r:id="rId3"/>
              </a:rPr>
              <a:t> </a:t>
            </a:r>
            <a:r>
              <a:rPr lang="fi-FI" sz="2400">
                <a:ea typeface="+mn-lt"/>
                <a:cs typeface="+mn-lt"/>
              </a:rPr>
              <a:t>–lisenssin valintaan</a:t>
            </a:r>
            <a:br>
              <a:rPr lang="fi-FI" sz="2400">
                <a:ea typeface="+mn-lt"/>
                <a:cs typeface="+mn-lt"/>
              </a:rPr>
            </a:br>
            <a:endParaRPr lang="fi-FI" sz="2400">
              <a:cs typeface="Arial"/>
            </a:endParaRPr>
          </a:p>
          <a:p>
            <a:r>
              <a:rPr lang="fi-FI" sz="2800">
                <a:ea typeface="+mn-lt"/>
                <a:cs typeface="+mn-lt"/>
              </a:rPr>
              <a:t>Arkistojen mahdollistamat käyttöoikeudet, esim.</a:t>
            </a:r>
          </a:p>
          <a:p>
            <a:pPr lvl="1"/>
            <a:r>
              <a:rPr lang="fi-FI" sz="2400">
                <a:ea typeface="+mn-lt"/>
                <a:cs typeface="+mn-lt"/>
              </a:rPr>
              <a:t>Tietoarkisto</a:t>
            </a:r>
            <a:br>
              <a:rPr lang="fi-FI" sz="2400">
                <a:ea typeface="+mn-lt"/>
                <a:cs typeface="+mn-lt"/>
              </a:rPr>
            </a:br>
            <a:br>
              <a:rPr lang="fi-FI" sz="2400">
                <a:ea typeface="+mn-lt"/>
                <a:cs typeface="+mn-lt"/>
              </a:rPr>
            </a:br>
            <a:br>
              <a:rPr lang="fi-FI" sz="2400">
                <a:ea typeface="+mn-lt"/>
                <a:cs typeface="+mn-lt"/>
              </a:rPr>
            </a:br>
            <a:endParaRPr lang="fi-FI" sz="2400">
              <a:ea typeface="+mn-lt"/>
              <a:cs typeface="+mn-lt"/>
            </a:endParaRPr>
          </a:p>
          <a:p>
            <a:pPr lvl="1"/>
            <a:r>
              <a:rPr lang="fi-FI" sz="2400"/>
              <a:t>Kielipankki</a:t>
            </a:r>
          </a:p>
          <a:p>
            <a:pPr lvl="2"/>
            <a:r>
              <a:rPr lang="fi-FI" sz="2000"/>
              <a:t>Julkiset kielivarat</a:t>
            </a:r>
          </a:p>
          <a:p>
            <a:pPr lvl="2"/>
            <a:r>
              <a:rPr lang="fi-FI" sz="2000"/>
              <a:t>Kirjautumista edellyttävät kielivarat</a:t>
            </a:r>
          </a:p>
          <a:p>
            <a:pPr lvl="2"/>
            <a:r>
              <a:rPr lang="fi-FI" sz="2000"/>
              <a:t>Henkilökohtaista käyttöoikeutta edellyttävät kielivarat</a:t>
            </a:r>
          </a:p>
          <a:p>
            <a:endParaRPr lang="fi-FI">
              <a:cs typeface="Arial"/>
            </a:endParaRPr>
          </a:p>
          <a:p>
            <a:endParaRPr lang="fi-FI">
              <a:cs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D6B73-CB72-4072-A368-9A3E9AA799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724FB2-0A91-174D-81D1-48431DA44DE4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5AAFA-DDAB-4AFE-93D6-83A169441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27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966D7B-A010-45D9-B36C-9EEC83D63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  <p:pic>
        <p:nvPicPr>
          <p:cNvPr id="7" name="Kuva 7" descr="Kuva, joka sisältää kohteen lintu&#10;&#10;Kuvaus luotu, erittäin korkea luotettavuus">
            <a:extLst>
              <a:ext uri="{FF2B5EF4-FFF2-40B4-BE49-F238E27FC236}">
                <a16:creationId xmlns:a16="http://schemas.microsoft.com/office/drawing/2014/main" id="{3A8B4E14-1635-42D4-9ABA-D2DF6D343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83" y="3733514"/>
            <a:ext cx="7944677" cy="1349602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2583E15B-546D-4D45-A750-2EC4B5EDE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376" y="5159608"/>
            <a:ext cx="890171" cy="55784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54F1F95A-A24C-44E8-966D-93EC15C011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7811" y="5443426"/>
            <a:ext cx="986066" cy="60807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5D67B5B8-7576-4A2F-8BAE-C920EC8B2D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5160" y="5815283"/>
            <a:ext cx="931083" cy="5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85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937FD0-9B2C-42EA-9F59-C86286B4E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"/>
                <a:cs typeface="Arial"/>
              </a:rPr>
              <a:t>Aineiston avaajan muistilista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3D8874-2AFC-421A-BD40-22C6FA5B0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144" y="1682450"/>
            <a:ext cx="10540447" cy="498909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fi-FI" sz="2800">
                <a:ea typeface="+mn-lt"/>
                <a:cs typeface="+mn-lt"/>
              </a:rPr>
              <a:t>Tutkimuksen käynnistyessä </a:t>
            </a:r>
            <a:endParaRPr lang="fi-FI" sz="2800">
              <a:cs typeface="Arial"/>
            </a:endParaRPr>
          </a:p>
          <a:p>
            <a:pPr lvl="1"/>
            <a:r>
              <a:rPr lang="fi-FI" sz="2000">
                <a:cs typeface="Arial"/>
              </a:rPr>
              <a:t>Sovi aineiston omistajuudesta</a:t>
            </a:r>
          </a:p>
          <a:p>
            <a:pPr lvl="1"/>
            <a:r>
              <a:rPr lang="fi-FI" sz="2000">
                <a:ea typeface="+mn-lt"/>
                <a:cs typeface="+mn-lt"/>
              </a:rPr>
              <a:t>Selvitä, onko aineistojen avaamiselle eettisiä tai oikeudellisia rajoituksia</a:t>
            </a:r>
            <a:endParaRPr lang="fi-FI" sz="2000">
              <a:cs typeface="Arial"/>
            </a:endParaRPr>
          </a:p>
          <a:p>
            <a:pPr marL="804545" lvl="2"/>
            <a:r>
              <a:rPr lang="fi-FI" sz="1800">
                <a:ea typeface="+mn-lt"/>
                <a:cs typeface="+mn-lt"/>
              </a:rPr>
              <a:t>Kysy tutkittavilta suostumus aineiston avaamiseen</a:t>
            </a:r>
          </a:p>
          <a:p>
            <a:pPr lvl="1"/>
            <a:r>
              <a:rPr lang="fi-FI" sz="2000">
                <a:ea typeface="+mn-lt"/>
                <a:cs typeface="+mn-lt"/>
              </a:rPr>
              <a:t>Selvitä rahoittajien vaatimukset</a:t>
            </a:r>
          </a:p>
          <a:p>
            <a:pPr lvl="1"/>
            <a:r>
              <a:rPr lang="fi-FI" sz="2000">
                <a:ea typeface="+mn-lt"/>
                <a:cs typeface="+mn-lt"/>
              </a:rPr>
              <a:t>Suunnittele missä vaiheessa tutkimusprojektia aineisto avataan</a:t>
            </a:r>
            <a:endParaRPr lang="fi-FI" sz="2000">
              <a:cs typeface="Arial"/>
            </a:endParaRPr>
          </a:p>
          <a:p>
            <a:pPr lvl="1"/>
            <a:r>
              <a:rPr lang="fi-FI" sz="2000">
                <a:cs typeface="Arial"/>
              </a:rPr>
              <a:t>Mieti avataanko aineisto kokonaan</a:t>
            </a:r>
          </a:p>
          <a:p>
            <a:pPr lvl="1"/>
            <a:r>
              <a:rPr lang="fi-FI" sz="2000">
                <a:cs typeface="Arial"/>
              </a:rPr>
              <a:t>Suunnittele missä aiot avata</a:t>
            </a:r>
          </a:p>
          <a:p>
            <a:pPr marL="804545" lvl="2"/>
            <a:r>
              <a:rPr lang="fi-FI" sz="1700"/>
              <a:t>Huomioi data-arkiston vaatimukset dokumentaatiolle, metadatalle ja tiedostoformaatille</a:t>
            </a:r>
            <a:endParaRPr lang="fi-FI" sz="1700">
              <a:cs typeface="Arial"/>
            </a:endParaRPr>
          </a:p>
          <a:p>
            <a:pPr lvl="1"/>
            <a:endParaRPr lang="fi-FI" sz="2000">
              <a:cs typeface="Arial"/>
            </a:endParaRPr>
          </a:p>
          <a:p>
            <a:r>
              <a:rPr lang="fi-FI" sz="2800">
                <a:cs typeface="Arial"/>
              </a:rPr>
              <a:t>Tutkimuksen päättyessä</a:t>
            </a:r>
          </a:p>
          <a:p>
            <a:pPr lvl="1"/>
            <a:r>
              <a:rPr lang="fi-FI" sz="2000">
                <a:ea typeface="+mn-lt"/>
                <a:cs typeface="+mn-lt"/>
              </a:rPr>
              <a:t>Tarkista tutkittavien tietosuoja</a:t>
            </a:r>
          </a:p>
          <a:p>
            <a:pPr lvl="1"/>
            <a:r>
              <a:rPr lang="fi-FI" sz="2000">
                <a:ea typeface="+mn-lt"/>
                <a:cs typeface="+mn-lt"/>
              </a:rPr>
              <a:t>Valitse aineistolle sopiva lisenssi</a:t>
            </a:r>
            <a:endParaRPr lang="fi-FI" sz="2000">
              <a:cs typeface="Arial"/>
            </a:endParaRPr>
          </a:p>
          <a:p>
            <a:pPr lvl="1"/>
            <a:r>
              <a:rPr lang="fi-FI" sz="2000">
                <a:cs typeface="Arial"/>
              </a:rPr>
              <a:t>Huolehdi metadatan julkaisemisesta</a:t>
            </a:r>
          </a:p>
          <a:p>
            <a:pPr lvl="1"/>
            <a:r>
              <a:rPr lang="fi-FI" sz="2000">
                <a:cs typeface="Arial"/>
              </a:rPr>
              <a:t>Mainosta ja lisää aineiston tiedot julkaisu- ja ansioluetteloosi</a:t>
            </a:r>
          </a:p>
          <a:p>
            <a:pPr lvl="1"/>
            <a:endParaRPr lang="fi-FI">
              <a:cs typeface="Arial"/>
            </a:endParaRPr>
          </a:p>
          <a:p>
            <a:r>
              <a:rPr lang="fi-FI" sz="2600">
                <a:cs typeface="Arial"/>
              </a:rPr>
              <a:t>Lue lisää </a:t>
            </a:r>
          </a:p>
          <a:p>
            <a:pPr lvl="1"/>
            <a:r>
              <a:rPr lang="fi-FI" sz="2100">
                <a:cs typeface="Arial"/>
              </a:rPr>
              <a:t>Vastuullinen tiede: </a:t>
            </a:r>
            <a:r>
              <a:rPr lang="fi-FI" sz="2100">
                <a:cs typeface="Arial"/>
                <a:hlinkClick r:id="rId2"/>
              </a:rPr>
              <a:t>Tutkijan muistilista</a:t>
            </a:r>
            <a:endParaRPr lang="fi-FI" sz="2100">
              <a:cs typeface="Arial"/>
            </a:endParaRPr>
          </a:p>
          <a:p>
            <a:pPr lvl="1"/>
            <a:endParaRPr lang="fi-FI">
              <a:ea typeface="+mn-lt"/>
              <a:cs typeface="+mn-lt"/>
            </a:endParaRPr>
          </a:p>
          <a:p>
            <a:endParaRPr lang="fi-FI">
              <a:highlight>
                <a:srgbClr val="FFFF00"/>
              </a:highlight>
              <a:cs typeface="Arial"/>
            </a:endParaRPr>
          </a:p>
          <a:p>
            <a:endParaRPr lang="fi-FI">
              <a:cs typeface="Arial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E541B5-741A-4BAE-8F97-77A5FBAB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724FB2-0A91-174D-81D1-48431DA44DE4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AF15DD7-FCD6-48D4-97B8-484499CC6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30D8E69-0815-4587-A904-2E9CEED22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err="1"/>
              <a:t>Footer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370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8329A-1ACA-49C2-AA27-269F9BBB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Hyvä tietää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E8B5B-9C9E-4DD4-961C-29FDE3C5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91" y="1715858"/>
            <a:ext cx="10515600" cy="463387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fi-FI"/>
              <a:t>Oppaita ja ohjeita</a:t>
            </a:r>
            <a:br>
              <a:rPr lang="fi-FI"/>
            </a:br>
            <a:endParaRPr lang="fi-FI">
              <a:cs typeface="Arial"/>
            </a:endParaRPr>
          </a:p>
          <a:p>
            <a:pPr lvl="1"/>
            <a:r>
              <a:rPr lang="fi-FI">
                <a:hlinkClick r:id="rId2"/>
              </a:rPr>
              <a:t>Tutkimusaineistojen hallinta -opas </a:t>
            </a:r>
            <a:r>
              <a:rPr lang="fi-FI"/>
              <a:t>(Tampereen yliopiston kirjasto)</a:t>
            </a:r>
          </a:p>
          <a:p>
            <a:pPr lvl="1"/>
            <a:r>
              <a:rPr lang="fi-FI">
                <a:hlinkClick r:id="rId3"/>
              </a:rPr>
              <a:t>Aineistonhallinnan käsikirja </a:t>
            </a:r>
            <a:r>
              <a:rPr lang="fi-FI"/>
              <a:t>(Tietoarkisto) </a:t>
            </a:r>
          </a:p>
          <a:p>
            <a:pPr lvl="1"/>
            <a:endParaRPr lang="fi-FI"/>
          </a:p>
          <a:p>
            <a:pPr lvl="1"/>
            <a:r>
              <a:rPr lang="fi-FI">
                <a:cs typeface="Arial"/>
                <a:hlinkClick r:id="rId4"/>
              </a:rPr>
              <a:t>Tutkimuksen tietosuojapolku</a:t>
            </a:r>
            <a:r>
              <a:rPr lang="fi-FI">
                <a:cs typeface="Arial"/>
              </a:rPr>
              <a:t> </a:t>
            </a:r>
            <a:r>
              <a:rPr lang="fi-FI">
                <a:ea typeface="+mn-lt"/>
                <a:cs typeface="+mn-lt"/>
              </a:rPr>
              <a:t>(Tampereen yliopisto)</a:t>
            </a:r>
            <a:br>
              <a:rPr lang="fi-FI"/>
            </a:br>
            <a:endParaRPr lang="fi-FI">
              <a:cs typeface="Arial" panose="020B0604020202020204"/>
            </a:endParaRPr>
          </a:p>
          <a:p>
            <a:pPr lvl="1"/>
            <a:r>
              <a:rPr lang="fi-FI">
                <a:hlinkClick r:id="rId5"/>
              </a:rPr>
              <a:t>Tietoturvan pikaohje</a:t>
            </a:r>
            <a:r>
              <a:rPr lang="fi-FI"/>
              <a:t> (intra)</a:t>
            </a:r>
            <a:br>
              <a:rPr lang="fi-FI"/>
            </a:br>
            <a:endParaRPr lang="fi-FI"/>
          </a:p>
          <a:p>
            <a:pPr lvl="1"/>
            <a:r>
              <a:rPr lang="fi-FI">
                <a:cs typeface="Arial" panose="020B0604020202020204"/>
                <a:hlinkClick r:id="rId6"/>
              </a:rPr>
              <a:t>Hyvä tieteellinen käytäntö</a:t>
            </a:r>
            <a:r>
              <a:rPr lang="fi-FI">
                <a:cs typeface="Arial" panose="020B0604020202020204"/>
              </a:rPr>
              <a:t> (Tampereen yliopisto)</a:t>
            </a:r>
          </a:p>
          <a:p>
            <a:pPr marL="314325" lvl="1" indent="0">
              <a:buNone/>
            </a:pPr>
            <a:endParaRPr lang="fi-FI"/>
          </a:p>
          <a:p>
            <a:r>
              <a:rPr lang="fi-FI"/>
              <a:t>Tampereen korkeakouluyhteisön linjaukset</a:t>
            </a:r>
          </a:p>
          <a:p>
            <a:pPr lvl="1"/>
            <a:r>
              <a:rPr lang="fi-FI">
                <a:hlinkClick r:id="rId7"/>
              </a:rPr>
              <a:t>Tampereen korkeakouluyhteisön avoimen tieteen linjaus</a:t>
            </a:r>
            <a:endParaRPr lang="fi-FI"/>
          </a:p>
          <a:p>
            <a:pPr lvl="1"/>
            <a:r>
              <a:rPr lang="fi-FI">
                <a:hlinkClick r:id="rId8"/>
              </a:rPr>
              <a:t>Tampereen korkeakouluyhteisön tietosuojapolitiikka </a:t>
            </a:r>
            <a:r>
              <a:rPr lang="fi-FI"/>
              <a:t>(intra)</a:t>
            </a:r>
          </a:p>
          <a:p>
            <a:pPr lvl="1"/>
            <a:r>
              <a:rPr lang="fi-FI">
                <a:hlinkClick r:id="rId9"/>
              </a:rPr>
              <a:t>Tampereen korkeakouluyhteisön tietoturvapolitiikka</a:t>
            </a:r>
            <a:endParaRPr lang="fi-FI"/>
          </a:p>
          <a:p>
            <a:pPr marL="314325" lvl="1" indent="0">
              <a:buNone/>
            </a:pPr>
            <a:endParaRPr lang="fi-FI"/>
          </a:p>
          <a:p>
            <a:pPr marL="6350" indent="0">
              <a:buNone/>
            </a:pPr>
            <a:endParaRPr lang="fi-FI"/>
          </a:p>
          <a:p>
            <a:pPr marL="314325" lvl="1" indent="0">
              <a:buNone/>
            </a:pP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4B532-B402-4C40-AD24-41641B81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1D9B6-BA88-425B-B870-02C88C17F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984E6-2D8F-45E7-92F9-D85FC8956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7104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on tutkimusaineisto?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9389" y="1940560"/>
            <a:ext cx="10515600" cy="41328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400"/>
              <a:t>Tutkimusaineistolla tarkoitetaan tutkimuksessasi tuotettuja, muokattuja ja käytettyjä aineistoja, joita analysoit ja joihin tutkimuksesi tulokset perustuvat. </a:t>
            </a:r>
          </a:p>
          <a:p>
            <a:pPr lvl="1"/>
            <a:r>
              <a:rPr lang="fi-FI" sz="2000"/>
              <a:t>esim. haastatteluiden litterointeja, kyselyaineistoja tai kenttätyöhön perustuvia havaintoja, kuvia, äänitteitä, mittaustuloksia, laboratoriopäiväkirjoja, lähdekoodeja, ohjelmistoja tai tilastoja</a:t>
            </a:r>
            <a:endParaRPr lang="fi-FI" sz="2000">
              <a:cs typeface="Arial"/>
            </a:endParaRPr>
          </a:p>
          <a:p>
            <a:endParaRPr lang="fi-FI" sz="2400">
              <a:cs typeface="Arial"/>
            </a:endParaRPr>
          </a:p>
          <a:p>
            <a:r>
              <a:rPr lang="fi-FI" sz="2400"/>
              <a:t>Tutkimusaineisto koostuu varsinaisen aineiston lisäksi siihen liittyvistä kuvailutiedoista (metatiedoista)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720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A738-AF74-4ADB-85B1-B658AA7AB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908051"/>
            <a:ext cx="10655486" cy="649288"/>
          </a:xfrm>
        </p:spPr>
        <p:txBody>
          <a:bodyPr anchor="t">
            <a:normAutofit/>
          </a:bodyPr>
          <a:lstStyle/>
          <a:p>
            <a:r>
              <a:rPr lang="fi-FI"/>
              <a:t>Apua tarjolla</a:t>
            </a:r>
          </a:p>
        </p:txBody>
      </p:sp>
      <p:pic>
        <p:nvPicPr>
          <p:cNvPr id="8" name="Picture 8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E6CC41D-61D0-413C-A89A-0BD498733E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0400" y="1895801"/>
            <a:ext cx="6119446" cy="3370833"/>
          </a:xfrm>
          <a:noFill/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043E54A-21E5-4E36-B541-3D4104151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0552" y="1337164"/>
            <a:ext cx="5055312" cy="48397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err="1">
                <a:ea typeface="+mn-lt"/>
                <a:cs typeface="+mn-lt"/>
              </a:rPr>
              <a:t>Datapalvelun</a:t>
            </a:r>
            <a:r>
              <a:rPr lang="en-US" sz="2800">
                <a:ea typeface="+mn-lt"/>
                <a:cs typeface="+mn-lt"/>
              </a:rPr>
              <a:t> </a:t>
            </a:r>
            <a:r>
              <a:rPr lang="en-US" sz="2800" err="1">
                <a:ea typeface="+mn-lt"/>
                <a:cs typeface="+mn-lt"/>
              </a:rPr>
              <a:t>kautta</a:t>
            </a:r>
            <a:r>
              <a:rPr lang="en-US" sz="2800">
                <a:ea typeface="+mn-lt"/>
                <a:cs typeface="+mn-lt"/>
              </a:rPr>
              <a:t> </a:t>
            </a:r>
            <a:r>
              <a:rPr lang="en-US" sz="2800" err="1">
                <a:ea typeface="+mn-lt"/>
                <a:cs typeface="+mn-lt"/>
              </a:rPr>
              <a:t>tavoitat</a:t>
            </a:r>
            <a:r>
              <a:rPr lang="en-US" sz="2800">
                <a:ea typeface="+mn-lt"/>
                <a:cs typeface="+mn-lt"/>
              </a:rPr>
              <a:t> </a:t>
            </a:r>
          </a:p>
          <a:p>
            <a:pPr lvl="1"/>
            <a:r>
              <a:rPr lang="en-US" sz="2400" err="1">
                <a:ea typeface="+mn-lt"/>
                <a:cs typeface="+mn-lt"/>
              </a:rPr>
              <a:t>kirjaston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datatuen</a:t>
            </a:r>
            <a:endParaRPr lang="en-US" sz="2400">
              <a:ea typeface="+mn-lt"/>
              <a:cs typeface="+mn-lt"/>
            </a:endParaRPr>
          </a:p>
          <a:p>
            <a:pPr lvl="1"/>
            <a:r>
              <a:rPr lang="en-US" sz="2400" err="1">
                <a:ea typeface="+mn-lt"/>
                <a:cs typeface="+mn-lt"/>
              </a:rPr>
              <a:t>tutkimuksen</a:t>
            </a:r>
            <a:r>
              <a:rPr lang="en-US" sz="2400">
                <a:ea typeface="+mn-lt"/>
                <a:cs typeface="+mn-lt"/>
              </a:rPr>
              <a:t> IT-</a:t>
            </a:r>
            <a:r>
              <a:rPr lang="en-US" sz="2400" err="1">
                <a:ea typeface="+mn-lt"/>
                <a:cs typeface="+mn-lt"/>
              </a:rPr>
              <a:t>tuen</a:t>
            </a:r>
            <a:endParaRPr lang="en-US" sz="2400">
              <a:ea typeface="+mn-lt"/>
              <a:cs typeface="+mn-lt"/>
            </a:endParaRPr>
          </a:p>
          <a:p>
            <a:pPr lvl="1"/>
            <a:r>
              <a:rPr lang="en-US" sz="2400" err="1">
                <a:ea typeface="+mn-lt"/>
                <a:cs typeface="+mn-lt"/>
              </a:rPr>
              <a:t>tutkimuspalvelut</a:t>
            </a:r>
            <a:endParaRPr lang="en-US" sz="2400">
              <a:ea typeface="+mn-lt"/>
              <a:cs typeface="+mn-lt"/>
            </a:endParaRPr>
          </a:p>
          <a:p>
            <a:pPr lvl="1"/>
            <a:r>
              <a:rPr lang="en-US" sz="2400" err="1">
                <a:ea typeface="+mn-lt"/>
                <a:cs typeface="+mn-lt"/>
              </a:rPr>
              <a:t>tietoturvan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asiantuntijat</a:t>
            </a:r>
            <a:r>
              <a:rPr lang="en-US" sz="2400">
                <a:ea typeface="+mn-lt"/>
                <a:cs typeface="+mn-lt"/>
              </a:rPr>
              <a:t> </a:t>
            </a:r>
            <a:endParaRPr lang="en-US" sz="2400">
              <a:cs typeface="Arial"/>
            </a:endParaRPr>
          </a:p>
          <a:p>
            <a:pPr lvl="1"/>
            <a:r>
              <a:rPr lang="en-US" sz="2400" err="1">
                <a:ea typeface="+mn-lt"/>
                <a:cs typeface="+mn-lt"/>
              </a:rPr>
              <a:t>tietosuojan</a:t>
            </a:r>
            <a:r>
              <a:rPr lang="en-US" sz="2400">
                <a:ea typeface="+mn-lt"/>
                <a:cs typeface="+mn-lt"/>
              </a:rPr>
              <a:t> </a:t>
            </a:r>
            <a:r>
              <a:rPr lang="en-US" sz="2400" err="1">
                <a:ea typeface="+mn-lt"/>
                <a:cs typeface="+mn-lt"/>
              </a:rPr>
              <a:t>asiantuntijat</a:t>
            </a:r>
            <a:r>
              <a:rPr lang="en-US" sz="2400">
                <a:ea typeface="+mn-lt"/>
                <a:cs typeface="+mn-lt"/>
              </a:rPr>
              <a:t> </a:t>
            </a:r>
          </a:p>
          <a:p>
            <a:pPr lvl="1"/>
            <a:r>
              <a:rPr lang="en-US" sz="2400" err="1">
                <a:ea typeface="+mn-lt"/>
                <a:cs typeface="+mn-lt"/>
              </a:rPr>
              <a:t>lakipalvelut</a:t>
            </a:r>
            <a:r>
              <a:rPr lang="en-US" sz="2400">
                <a:ea typeface="+mn-lt"/>
                <a:cs typeface="+mn-lt"/>
              </a:rPr>
              <a:t>,</a:t>
            </a:r>
          </a:p>
          <a:p>
            <a:pPr lvl="1"/>
            <a:r>
              <a:rPr lang="en-US" sz="2400" err="1">
                <a:ea typeface="+mn-lt"/>
                <a:cs typeface="+mn-lt"/>
              </a:rPr>
              <a:t>asianhallinnan</a:t>
            </a:r>
            <a:r>
              <a:rPr lang="en-US" sz="2400">
                <a:ea typeface="+mn-lt"/>
                <a:cs typeface="+mn-lt"/>
              </a:rPr>
              <a:t> </a:t>
            </a:r>
            <a:r>
              <a:rPr lang="en-US" sz="2400" err="1">
                <a:ea typeface="+mn-lt"/>
                <a:cs typeface="+mn-lt"/>
              </a:rPr>
              <a:t>asiantuntijat</a:t>
            </a:r>
            <a:endParaRPr lang="en-US" sz="2400">
              <a:ea typeface="+mn-lt"/>
              <a:cs typeface="+mn-lt"/>
            </a:endParaRPr>
          </a:p>
          <a:p>
            <a:pPr lvl="1"/>
            <a:r>
              <a:rPr lang="en-US" sz="2400" err="1">
                <a:ea typeface="+mn-lt"/>
                <a:cs typeface="+mn-lt"/>
              </a:rPr>
              <a:t>Tietoarkiston</a:t>
            </a:r>
            <a:endParaRPr lang="en-US" sz="2400">
              <a:ea typeface="+mn-lt"/>
              <a:cs typeface="+mn-lt"/>
            </a:endParaRPr>
          </a:p>
          <a:p>
            <a:pPr marL="314325" lvl="1" indent="0">
              <a:buNone/>
            </a:pPr>
            <a:endParaRPr lang="en-US" sz="2400">
              <a:cs typeface="Arial"/>
            </a:endParaRPr>
          </a:p>
          <a:p>
            <a:pPr marL="314325" lvl="1" indent="0">
              <a:buNone/>
            </a:pPr>
            <a:r>
              <a:rPr lang="en-US" sz="2400">
                <a:cs typeface="Arial"/>
              </a:rPr>
              <a:t>Ota </a:t>
            </a:r>
            <a:r>
              <a:rPr lang="en-US" sz="2400" err="1">
                <a:cs typeface="Arial"/>
              </a:rPr>
              <a:t>yhteyttä</a:t>
            </a:r>
            <a:r>
              <a:rPr lang="en-US" sz="2400">
                <a:cs typeface="Arial"/>
              </a:rPr>
              <a:t>: </a:t>
            </a:r>
            <a:r>
              <a:rPr lang="en-US" sz="2400">
                <a:cs typeface="Arial"/>
                <a:hlinkClick r:id="rId3"/>
              </a:rPr>
              <a:t>researchdata@tuni.fi</a:t>
            </a:r>
            <a:endParaRPr lang="en-US" sz="2400">
              <a:cs typeface="Arial"/>
            </a:endParaRPr>
          </a:p>
          <a:p>
            <a:pPr marL="314325" lvl="1" indent="0">
              <a:buNone/>
            </a:pPr>
            <a:endParaRPr lang="en-US" sz="2400">
              <a:cs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E1DF6-4643-42CC-916C-7C25E4B1CE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Footer</a:t>
            </a:r>
          </a:p>
        </p:txBody>
      </p:sp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225AA40F-06A0-4DBD-AA8C-C94A5ACA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</p:spPr>
        <p:txBody>
          <a:bodyPr/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D4E5D-3E4D-4202-89E7-15C683E86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30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6D119-E00D-468B-A4D0-7055FF17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6724FB2-0A91-174D-81D1-48431DA44DE4}" type="datetime1">
              <a:rPr lang="fi-FI" smtClean="0"/>
              <a:pPr>
                <a:spcAft>
                  <a:spcPts val="600"/>
                </a:spcAft>
              </a:pPr>
              <a:t>8.10.2020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129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BAA3-0E89-4546-898C-D88546F9B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Tutkimusaineisto: omaa tai lainattua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49DD9-7130-47D4-AFD5-6E4C7482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91" y="1767840"/>
            <a:ext cx="10515600" cy="458070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fi-FI" sz="3200"/>
              <a:t>Tutkimusaineisto voi olla</a:t>
            </a:r>
            <a:br>
              <a:rPr lang="fi-FI" sz="3200"/>
            </a:br>
            <a:endParaRPr lang="fi-FI" sz="3200"/>
          </a:p>
          <a:p>
            <a:pPr lvl="1"/>
            <a:r>
              <a:rPr lang="fi-FI" sz="2800"/>
              <a:t>Itse kerättyä</a:t>
            </a:r>
          </a:p>
          <a:p>
            <a:pPr marL="804545" lvl="2"/>
            <a:r>
              <a:rPr lang="fi-FI" sz="2400"/>
              <a:t>esim. haastatteluita, kyselyitä, päiväkirjoja, havaintoja, piirroksia jne. </a:t>
            </a:r>
            <a:br>
              <a:rPr lang="fi-FI" sz="2400"/>
            </a:br>
            <a:endParaRPr lang="fi-FI" sz="2400">
              <a:cs typeface="Arial" panose="020B0604020202020204"/>
            </a:endParaRPr>
          </a:p>
          <a:p>
            <a:pPr lvl="1"/>
            <a:r>
              <a:rPr lang="fi-FI" sz="2800"/>
              <a:t>Uudelleen käytettävää aineistoa</a:t>
            </a:r>
          </a:p>
          <a:p>
            <a:pPr marL="804545" lvl="2"/>
            <a:r>
              <a:rPr lang="fi-FI" sz="2400"/>
              <a:t>muiden keräämiä valmiita tutkimusaineistoja, esim. kyselyaineistoja</a:t>
            </a:r>
            <a:endParaRPr lang="fi-FI" sz="2400">
              <a:cs typeface="Arial" panose="020B0604020202020204"/>
            </a:endParaRPr>
          </a:p>
          <a:p>
            <a:pPr marL="804545" lvl="2"/>
            <a:r>
              <a:rPr lang="fi-FI" sz="2400"/>
              <a:t>hae aineistoja: </a:t>
            </a:r>
            <a:r>
              <a:rPr lang="fi-FI" sz="2400">
                <a:hlinkClick r:id="rId2"/>
              </a:rPr>
              <a:t>Tietoarkisto</a:t>
            </a:r>
            <a:r>
              <a:rPr lang="fi-FI" sz="2400"/>
              <a:t> (FSD), </a:t>
            </a:r>
            <a:r>
              <a:rPr lang="fi-FI" sz="2400">
                <a:hlinkClick r:id="rId3"/>
              </a:rPr>
              <a:t>Kielipankki</a:t>
            </a:r>
            <a:r>
              <a:rPr lang="fi-FI" sz="2400"/>
              <a:t>, </a:t>
            </a:r>
            <a:r>
              <a:rPr lang="fi-FI" sz="2400">
                <a:hlinkClick r:id="rId4"/>
              </a:rPr>
              <a:t>Etsin</a:t>
            </a:r>
            <a:endParaRPr lang="fi-FI" sz="2400">
              <a:cs typeface="Arial" panose="020B0604020202020204"/>
            </a:endParaRPr>
          </a:p>
          <a:p>
            <a:pPr lvl="1"/>
            <a:endParaRPr lang="fi-FI"/>
          </a:p>
          <a:p>
            <a:pPr lvl="1"/>
            <a:r>
              <a:rPr lang="fi-FI"/>
              <a:t>Aineistoa, joka on olemassa ilman tutkimusta</a:t>
            </a:r>
            <a:endParaRPr lang="fi-FI">
              <a:cs typeface="Arial"/>
            </a:endParaRPr>
          </a:p>
          <a:p>
            <a:pPr marL="804545" lvl="2"/>
            <a:r>
              <a:rPr lang="fi-FI"/>
              <a:t>esim.</a:t>
            </a:r>
            <a:r>
              <a:rPr lang="fi-FI">
                <a:solidFill>
                  <a:srgbClr val="FF0000"/>
                </a:solidFill>
              </a:rPr>
              <a:t> </a:t>
            </a:r>
            <a:r>
              <a:rPr lang="fi-FI">
                <a:solidFill>
                  <a:srgbClr val="FF0000"/>
                </a:solidFill>
                <a:hlinkClick r:id="rId5"/>
              </a:rPr>
              <a:t>Tampereen kaupungin dataportaali</a:t>
            </a:r>
            <a:r>
              <a:rPr lang="fi-FI"/>
              <a:t>,</a:t>
            </a:r>
            <a:r>
              <a:rPr lang="fi-FI">
                <a:solidFill>
                  <a:srgbClr val="FF0000"/>
                </a:solidFill>
              </a:rPr>
              <a:t> </a:t>
            </a:r>
            <a:r>
              <a:rPr lang="fi-FI">
                <a:solidFill>
                  <a:srgbClr val="FF0000"/>
                </a:solidFill>
                <a:hlinkClick r:id="rId6"/>
              </a:rPr>
              <a:t>European Data </a:t>
            </a:r>
            <a:r>
              <a:rPr lang="fi-FI" err="1">
                <a:solidFill>
                  <a:srgbClr val="FF0000"/>
                </a:solidFill>
                <a:hlinkClick r:id="rId6"/>
              </a:rPr>
              <a:t>Portal</a:t>
            </a:r>
            <a:br>
              <a:rPr lang="fi-FI">
                <a:hlinkClick r:id="rId6"/>
              </a:rPr>
            </a:br>
            <a:endParaRPr lang="fi-FI">
              <a:cs typeface="Arial" panose="020B0604020202020204"/>
            </a:endParaRPr>
          </a:p>
          <a:p>
            <a:pPr lvl="1"/>
            <a:r>
              <a:rPr lang="fi-FI" sz="2800"/>
              <a:t>Tutkimuksen aikana syntyvää aineistoa</a:t>
            </a:r>
          </a:p>
          <a:p>
            <a:pPr marL="804545" lvl="2"/>
            <a:r>
              <a:rPr lang="fi-FI" sz="2400"/>
              <a:t>kerättyjen ja/tai valmiiden aineistojen pohjalta syntynyt uusi aineisto</a:t>
            </a:r>
            <a:endParaRPr lang="fi-FI" sz="2400">
              <a:cs typeface="Arial" panose="020B0604020202020204"/>
            </a:endParaRPr>
          </a:p>
          <a:p>
            <a:pPr marL="0" indent="0">
              <a:buNone/>
            </a:pPr>
            <a:endParaRPr lang="fi-FI"/>
          </a:p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CB213-695D-4FA2-A0F2-F98F9AEDA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577C9-B985-447F-8D1B-FD85898B5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28416-91C8-46D6-81A7-F5DB6ED615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13917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5510D-0454-4F42-84ED-E9F74A19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908051"/>
            <a:ext cx="10655486" cy="649288"/>
          </a:xfrm>
        </p:spPr>
        <p:txBody>
          <a:bodyPr anchor="t">
            <a:normAutofit/>
          </a:bodyPr>
          <a:lstStyle/>
          <a:p>
            <a:r>
              <a:rPr lang="fi-FI"/>
              <a:t>Mitä aineistoa aiot kerätä tai sinulla jo 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E597D-A8AC-412B-8B01-C92134F1FC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Millaista aineistoa aiot </a:t>
            </a:r>
          </a:p>
          <a:p>
            <a:r>
              <a:rPr lang="fi-FI"/>
              <a:t>kerätä, </a:t>
            </a:r>
          </a:p>
          <a:p>
            <a:r>
              <a:rPr lang="fi-FI"/>
              <a:t>tuottaa tai </a:t>
            </a:r>
          </a:p>
          <a:p>
            <a:r>
              <a:rPr lang="fi-FI"/>
              <a:t>käyttää uudelleen?</a:t>
            </a:r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44A44672-A556-432A-9440-D401B916E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431" y="1825625"/>
            <a:ext cx="6118455" cy="4053475"/>
          </a:xfrm>
          <a:prstGeom prst="rect">
            <a:avLst/>
          </a:prstGeom>
          <a:noFill/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1424F-2308-47A6-A0DD-E161F3B57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400" y="6489700"/>
            <a:ext cx="6778800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 err="1"/>
              <a:t>Footer</a:t>
            </a:r>
            <a:endParaRPr lang="fi-FI"/>
          </a:p>
        </p:txBody>
      </p:sp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DEC594DD-A552-4ED7-9776-40828FE6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55589" y="6489700"/>
            <a:ext cx="766827" cy="254172"/>
          </a:xfrm>
        </p:spPr>
        <p:txBody>
          <a:bodyPr/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7C707-4AFB-4964-BDCF-67EB4E567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C7AFD-EF7D-4A6D-ACAE-DCF068C5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6724FB2-0A91-174D-81D1-48431DA44DE4}" type="datetime1">
              <a:rPr lang="fi-FI" smtClean="0"/>
              <a:pPr>
                <a:spcAft>
                  <a:spcPts val="600"/>
                </a:spcAft>
              </a:pPr>
              <a:t>8.10.2020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82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CE2B3-4C3B-42BD-80D9-C29D2525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9" y="911723"/>
            <a:ext cx="11286605" cy="645616"/>
          </a:xfrm>
        </p:spPr>
        <p:txBody>
          <a:bodyPr>
            <a:normAutofit/>
          </a:bodyPr>
          <a:lstStyle/>
          <a:p>
            <a:r>
              <a:rPr lang="fi-FI">
                <a:latin typeface="Arial"/>
                <a:cs typeface="Arial"/>
              </a:rPr>
              <a:t>Suunnitelmallinen aineistonhallinta </a:t>
            </a:r>
            <a:r>
              <a:rPr lang="fi-FI">
                <a:solidFill>
                  <a:schemeClr val="tx2"/>
                </a:solidFill>
                <a:latin typeface="Arial"/>
                <a:cs typeface="Arial"/>
              </a:rPr>
              <a:t>kannattaa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7B187-6647-464F-85A5-AAA8FD856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991" y="1950719"/>
            <a:ext cx="10515600" cy="40741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/>
              <a:t>Tutkimusaineistojen hallinta on osa hyvää tieteellistä käytäntöä </a:t>
            </a:r>
          </a:p>
          <a:p>
            <a:pPr lvl="1"/>
            <a:r>
              <a:rPr lang="fi-FI" sz="2200"/>
              <a:t>Voidaan varmistaa vastuullinen ja eettinen tutkimus</a:t>
            </a:r>
          </a:p>
          <a:p>
            <a:pPr lvl="1"/>
            <a:r>
              <a:rPr lang="fi-FI" sz="2200"/>
              <a:t>Voidaan osoittaa, mihin aineistoon tutkimuksen tulokset perustuvat</a:t>
            </a:r>
          </a:p>
          <a:p>
            <a:pPr marL="804545" lvl="2"/>
            <a:r>
              <a:rPr lang="fi-FI" sz="1800"/>
              <a:t>tutkimuksen läpinäkyvyys, luotettavuus, toistettavuus ja todennettavuus</a:t>
            </a:r>
            <a:endParaRPr lang="fi-FI" sz="1800">
              <a:cs typeface="Arial" panose="020B0604020202020204"/>
            </a:endParaRPr>
          </a:p>
          <a:p>
            <a:r>
              <a:rPr lang="fi-FI" sz="2400"/>
              <a:t>Sujuvoittaa työskentelyä ja säästää aikaa</a:t>
            </a:r>
          </a:p>
          <a:p>
            <a:r>
              <a:rPr lang="fi-FI" sz="2400"/>
              <a:t>Helpottaa aineistojen organisoimista, säilyttämistä ja löytämistä</a:t>
            </a:r>
          </a:p>
          <a:p>
            <a:r>
              <a:rPr lang="fi-FI" sz="2400"/>
              <a:t>Aineiston avaaminen ja uudelleen käyttö helpompaa</a:t>
            </a:r>
          </a:p>
          <a:p>
            <a:pPr lvl="1"/>
            <a:r>
              <a:rPr lang="fi-FI" sz="2000"/>
              <a:t>tutkijan ja aineiston näkyvyys (viittaukset aineistoon, meritoituminen)</a:t>
            </a:r>
            <a:endParaRPr lang="fi-FI" sz="2000">
              <a:cs typeface="Arial"/>
            </a:endParaRPr>
          </a:p>
          <a:p>
            <a:pPr lvl="1"/>
            <a:r>
              <a:rPr lang="fi-FI" sz="2000"/>
              <a:t>vähentää päällekkäistä työtä  ja mahdollistaa aineiston hyödyntämisen uusiin tutkimuksiin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42EFA-B9BD-48E0-91C5-D68F9575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24FB2-0A91-174D-81D1-48431DA44DE4}" type="datetime1">
              <a:rPr lang="fi-FI" smtClean="0"/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70584-5DBB-4F88-8879-4BB20BEB1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4856BB-F8EB-4F24-BE08-FD55B7A30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6934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116B-4BCE-4429-AA6C-85C78B16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Aineistonhallintasuunnitelma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3E385A-387B-490E-A8BF-4C24344DC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0" y="2148396"/>
            <a:ext cx="5181600" cy="5317723"/>
          </a:xfrm>
        </p:spPr>
        <p:txBody>
          <a:bodyPr/>
          <a:lstStyle/>
          <a:p>
            <a:r>
              <a:rPr lang="fi-FI" sz="2200"/>
              <a:t>Päivittyvä dokumentti</a:t>
            </a:r>
          </a:p>
          <a:p>
            <a:r>
              <a:rPr lang="fi-FI" sz="2200"/>
              <a:t>Kuvaa tutkimusaineiston teknistä ja hallinnollista käsittelyä</a:t>
            </a:r>
          </a:p>
          <a:p>
            <a:r>
              <a:rPr lang="fi-FI" sz="2200"/>
              <a:t>Hyödynnä </a:t>
            </a:r>
            <a:r>
              <a:rPr lang="fi-FI" sz="2200" err="1">
                <a:hlinkClick r:id="rId2"/>
              </a:rPr>
              <a:t>DMPTuuli</a:t>
            </a:r>
            <a:r>
              <a:rPr lang="fi-FI" sz="2200">
                <a:hlinkClick r:id="rId2"/>
              </a:rPr>
              <a:t>–työkalua</a:t>
            </a:r>
            <a:endParaRPr lang="fi-FI" sz="2200"/>
          </a:p>
          <a:p>
            <a:pPr lvl="1"/>
            <a:r>
              <a:rPr lang="fi-FI" sz="2200"/>
              <a:t>kysymyspatteristo </a:t>
            </a:r>
          </a:p>
          <a:p>
            <a:pPr lvl="1"/>
            <a:r>
              <a:rPr lang="fi-FI" sz="2200"/>
              <a:t>ohjeet</a:t>
            </a:r>
          </a:p>
          <a:p>
            <a:pPr lvl="1"/>
            <a:r>
              <a:rPr lang="fi-FI" sz="2200"/>
              <a:t>valmiita mallipohjia</a:t>
            </a:r>
          </a:p>
          <a:p>
            <a:r>
              <a:rPr lang="fi-FI" sz="2200"/>
              <a:t>Ohjeita löydät </a:t>
            </a:r>
            <a:r>
              <a:rPr lang="fi-FI" sz="2200">
                <a:hlinkClick r:id="rId3"/>
              </a:rPr>
              <a:t>Tutkimusaineistojen hallinta -oppaasta</a:t>
            </a:r>
            <a:endParaRPr lang="fi-FI" sz="2200"/>
          </a:p>
        </p:txBody>
      </p:sp>
      <p:pic>
        <p:nvPicPr>
          <p:cNvPr id="10" name="Content Placeholder 9" descr="A picture containing graphical user interface, application&#10;&#10;Description automatically generated">
            <a:extLst>
              <a:ext uri="{FF2B5EF4-FFF2-40B4-BE49-F238E27FC236}">
                <a16:creationId xmlns:a16="http://schemas.microsoft.com/office/drawing/2014/main" id="{E866DEF5-1209-4B29-A7EB-4058763C21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854231" y="2254928"/>
            <a:ext cx="5842774" cy="306590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36EF5-30B3-4E93-97C0-064E261EC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052A0-63A0-4390-94C3-1EB2A136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2B0C4-CE51-427A-87A1-377DF2C9B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E54D6C-C2E0-4EA4-8848-411F95E920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054" y="857969"/>
            <a:ext cx="2958362" cy="92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9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9885-8726-41AF-BF43-54A75E2A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88" y="908051"/>
            <a:ext cx="10655486" cy="649288"/>
          </a:xfrm>
        </p:spPr>
        <p:txBody>
          <a:bodyPr anchor="b">
            <a:normAutofit/>
          </a:bodyPr>
          <a:lstStyle/>
          <a:p>
            <a:r>
              <a:rPr lang="fi-FI"/>
              <a:t>Omistus- ja käyttöoikeudet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535B7-3DCB-4CC1-B40F-A439196BF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525" y="1825624"/>
            <a:ext cx="6911430" cy="4566297"/>
          </a:xfrm>
        </p:spPr>
        <p:txBody>
          <a:bodyPr>
            <a:normAutofit lnSpcReduction="10000"/>
          </a:bodyPr>
          <a:lstStyle/>
          <a:p>
            <a:r>
              <a:rPr lang="fi-FI" sz="2400"/>
              <a:t>Pelisäännöt tutkimusryhmän kesken</a:t>
            </a:r>
          </a:p>
          <a:p>
            <a:pPr lvl="1"/>
            <a:r>
              <a:rPr lang="fi-FI" sz="2000"/>
              <a:t>Määrittele tai sovi käyttöoikeudet tutkijoiden kesken</a:t>
            </a:r>
          </a:p>
          <a:p>
            <a:pPr lvl="1"/>
            <a:r>
              <a:rPr lang="fi-FI" sz="2000"/>
              <a:t>Kenellä on lupa antaa käyttöoikeuksia aineiston jatkokäyttöön?</a:t>
            </a:r>
          </a:p>
          <a:p>
            <a:pPr lvl="1"/>
            <a:r>
              <a:rPr lang="fi-FI" sz="2000"/>
              <a:t>Huomio henkilötietoja sisältävien aineistojen erityispiirteet</a:t>
            </a:r>
          </a:p>
          <a:p>
            <a:r>
              <a:rPr lang="fi-FI" sz="2400"/>
              <a:t>Millaiset oikeudet sinulla on aineiston käyttöön?</a:t>
            </a:r>
          </a:p>
          <a:p>
            <a:pPr lvl="1"/>
            <a:r>
              <a:rPr lang="fi-FI" sz="2000"/>
              <a:t>Kolmannen osapuolen aineisto (esim. data-arkistot, yritykset, rekisteriaineistot, avoin data)</a:t>
            </a:r>
          </a:p>
          <a:p>
            <a:pPr lvl="1"/>
            <a:r>
              <a:rPr lang="fi-FI" sz="2000"/>
              <a:t>Huomioi mahdolliset tekijänoikeudet</a:t>
            </a:r>
          </a:p>
          <a:p>
            <a:r>
              <a:rPr lang="fi-FI" sz="2400"/>
              <a:t>Määritelkää aineistollenne käyttöehdot lisenssien avulla</a:t>
            </a:r>
          </a:p>
          <a:p>
            <a:pPr lvl="1"/>
            <a:r>
              <a:rPr lang="fi-FI" sz="2000">
                <a:hlinkClick r:id="rId2"/>
              </a:rPr>
              <a:t>Lisenssivalitsin</a:t>
            </a:r>
            <a:r>
              <a:rPr lang="fi-FI" sz="2000"/>
              <a:t> </a:t>
            </a:r>
          </a:p>
          <a:p>
            <a:pPr lvl="1"/>
            <a:r>
              <a:rPr lang="fi-FI" sz="2000"/>
              <a:t>Opas </a:t>
            </a:r>
            <a:r>
              <a:rPr lang="fi-FI" sz="2000">
                <a:hlinkClick r:id="rId3"/>
              </a:rPr>
              <a:t>Creative </a:t>
            </a:r>
            <a:r>
              <a:rPr lang="fi-FI" sz="2000" err="1">
                <a:hlinkClick r:id="rId3"/>
              </a:rPr>
              <a:t>Commons</a:t>
            </a:r>
            <a:r>
              <a:rPr lang="fi-FI" sz="2000">
                <a:hlinkClick r:id="rId3"/>
              </a:rPr>
              <a:t> </a:t>
            </a:r>
            <a:r>
              <a:rPr lang="fi-FI" sz="2000"/>
              <a:t>–lisenssin valintaan</a:t>
            </a:r>
          </a:p>
          <a:p>
            <a:pPr lvl="1"/>
            <a:endParaRPr lang="fi-FI" sz="2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C82070-C6D4-43EE-850C-295B28D19A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69037" y="6489700"/>
            <a:ext cx="766827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5F0A111-8810-474E-A9E6-10A570FC7F09}" type="datetime1">
              <a:rPr lang="fi-FI" smtClean="0"/>
              <a:pPr>
                <a:spcAft>
                  <a:spcPts val="600"/>
                </a:spcAft>
              </a:pPr>
              <a:t>8.10.2020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C5994-42C1-40CA-9E41-AFD37EACA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8</a:t>
            </a:fld>
            <a:endParaRPr lang="fi-FI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B3EE893F-3C4A-462E-A19D-7E87E6F090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1531" y="6489700"/>
            <a:ext cx="4114800" cy="254015"/>
          </a:xfrm>
        </p:spPr>
        <p:txBody>
          <a:bodyPr/>
          <a:lstStyle/>
          <a:p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C9BCC-CF70-4961-A720-8BBE089AE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4058" y="1938742"/>
            <a:ext cx="4356417" cy="298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8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2528956-E3CC-46A0-883B-628282A33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78" y="921772"/>
            <a:ext cx="11295930" cy="645616"/>
          </a:xfrm>
        </p:spPr>
        <p:txBody>
          <a:bodyPr/>
          <a:lstStyle/>
          <a:p>
            <a:r>
              <a:rPr lang="fi-FI"/>
              <a:t>Aineiston kuvailu = metadata = dokumentointi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60BFA46-082A-4270-8882-A7F2A9A42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160396"/>
            <a:ext cx="10515600" cy="3898239"/>
          </a:xfrm>
        </p:spPr>
        <p:txBody>
          <a:bodyPr/>
          <a:lstStyle/>
          <a:p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3E204-AF70-424D-8194-85A482120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3166E28-116F-41FA-B62A-824BFDEEB3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0B75CD-F094-45EB-B16E-067F28895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0159149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TUNI-teema-pp">
      <a:dk1>
        <a:srgbClr val="000000"/>
      </a:dk1>
      <a:lt1>
        <a:srgbClr val="FFFFFF"/>
      </a:lt1>
      <a:dk2>
        <a:srgbClr val="4E008E"/>
      </a:dk2>
      <a:lt2>
        <a:srgbClr val="FFFFFF"/>
      </a:lt2>
      <a:accent1>
        <a:srgbClr val="4E008E"/>
      </a:accent1>
      <a:accent2>
        <a:srgbClr val="38B399"/>
      </a:accent2>
      <a:accent3>
        <a:srgbClr val="FFE349"/>
      </a:accent3>
      <a:accent4>
        <a:srgbClr val="CF286F"/>
      </a:accent4>
      <a:accent5>
        <a:srgbClr val="000000"/>
      </a:accent5>
      <a:accent6>
        <a:srgbClr val="79C0EB"/>
      </a:accent6>
      <a:hlink>
        <a:srgbClr val="0041BE"/>
      </a:hlink>
      <a:folHlink>
        <a:srgbClr val="CF2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hja_fi_pp_TAU.pptx" id="{5D5B0E12-9AD6-411E-B3D3-89B89D1FAB8C}" vid="{DA2D45DF-D384-4292-B070-F0059F5DE9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C343CCD6F215A04E8077333D2AA53F1B" ma:contentTypeVersion="13" ma:contentTypeDescription="Luo uusi asiakirja." ma:contentTypeScope="" ma:versionID="478ae336e7c8d8911c42d587c06ce1c2">
  <xsd:schema xmlns:xsd="http://www.w3.org/2001/XMLSchema" xmlns:xs="http://www.w3.org/2001/XMLSchema" xmlns:p="http://schemas.microsoft.com/office/2006/metadata/properties" xmlns:ns2="21509871-7e0b-4070-810b-499b629c2767" xmlns:ns3="5d43fa52-8247-4ef3-b1eb-cfd35a45c764" targetNamespace="http://schemas.microsoft.com/office/2006/metadata/properties" ma:root="true" ma:fieldsID="ad6b22d5327209795a933dd895df4bf5" ns2:_="" ns3:_="">
    <xsd:import namespace="21509871-7e0b-4070-810b-499b629c2767"/>
    <xsd:import namespace="5d43fa52-8247-4ef3-b1eb-cfd35a45c7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_Flow_SignoffStatus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09871-7e0b-4070-810b-499b629c27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3fa52-8247-4ef3-b1eb-cfd35a45c7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7" nillable="true" ma:displayName="Kuittauksen tila" ma:internalName="Kuittauksen_x0020_tila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d43fa52-8247-4ef3-b1eb-cfd35a45c764" xsi:nil="true"/>
  </documentManagement>
</p:properties>
</file>

<file path=customXml/itemProps1.xml><?xml version="1.0" encoding="utf-8"?>
<ds:datastoreItem xmlns:ds="http://schemas.openxmlformats.org/officeDocument/2006/customXml" ds:itemID="{F5EED505-E89E-42AD-8243-8D952FD434CD}">
  <ds:schemaRefs>
    <ds:schemaRef ds:uri="21509871-7e0b-4070-810b-499b629c2767"/>
    <ds:schemaRef ds:uri="5d43fa52-8247-4ef3-b1eb-cfd35a45c7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37C9B2-F6E7-48C0-A84F-D19ACCFECB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7A37-C2DA-4B5A-808C-491179B0747F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21509871-7e0b-4070-810b-499b629c2767"/>
    <ds:schemaRef ds:uri="http://schemas.openxmlformats.org/package/2006/metadata/core-properties"/>
    <ds:schemaRef ds:uri="5d43fa52-8247-4ef3-b1eb-cfd35a45c764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2274</Words>
  <Application>Microsoft Office PowerPoint</Application>
  <PresentationFormat>Widescreen</PresentationFormat>
  <Paragraphs>368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TUNI Theme</vt:lpstr>
      <vt:lpstr>Tutkimusaineistonhallinta pähkinänkuoressa</vt:lpstr>
      <vt:lpstr>Tässä esityksessä</vt:lpstr>
      <vt:lpstr>Mitä on tutkimusaineisto?</vt:lpstr>
      <vt:lpstr>Tutkimusaineisto: omaa tai lainattua</vt:lpstr>
      <vt:lpstr>Mitä aineistoa aiot kerätä tai sinulla jo on? </vt:lpstr>
      <vt:lpstr>Suunnitelmallinen aineistonhallinta kannattaa</vt:lpstr>
      <vt:lpstr>Aineistonhallintasuunnitelma</vt:lpstr>
      <vt:lpstr>Omistus- ja käyttöoikeudet</vt:lpstr>
      <vt:lpstr>Aineiston kuvailu = metadata = dokumentointi</vt:lpstr>
      <vt:lpstr>Arjen metadataa</vt:lpstr>
      <vt:lpstr>Miksi kuvailla aineistoa?</vt:lpstr>
      <vt:lpstr>Metadata avoimen tieteen linjauksissa</vt:lpstr>
      <vt:lpstr>PowerPoint Presentation</vt:lpstr>
      <vt:lpstr>Miten kuvailen?</vt:lpstr>
      <vt:lpstr>Järjestä aineistosi</vt:lpstr>
      <vt:lpstr>Nimeä tiedostosi</vt:lpstr>
      <vt:lpstr>Qvain – Tutkimusaineistojen kuvailutyökalu </vt:lpstr>
      <vt:lpstr>Tutkimusaineiston julkiset kuvaukset: projektitason kuvaus</vt:lpstr>
      <vt:lpstr>Tutkimusaineiston julkiset kuvaukset: Datayksikkötason kuvaus</vt:lpstr>
      <vt:lpstr>Vinkkilista kuvailuun</vt:lpstr>
      <vt:lpstr>Aineistojen avaaminen</vt:lpstr>
      <vt:lpstr>Miksi avata: tutkijan etu</vt:lpstr>
      <vt:lpstr>Miksi avata: yhteiskunnan ja tiedeyhteisön etu</vt:lpstr>
      <vt:lpstr>Miksi avata: ulkopuoliset vaatimukset</vt:lpstr>
      <vt:lpstr>Missä avata: data-arkistossa</vt:lpstr>
      <vt:lpstr>Miten avata: valmistaudu etukäteen</vt:lpstr>
      <vt:lpstr>Miten avata: avaamisen lisenssit ja käyttöehdot</vt:lpstr>
      <vt:lpstr>Aineiston avaajan muistilista</vt:lpstr>
      <vt:lpstr>Hyvä tietää</vt:lpstr>
      <vt:lpstr>Apua tarjolla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Tutkimusaineistonhallinta pähkinänkuoressa</dc:title>
  <dc:creator>Kaisa Kylmälä (TAU)</dc:creator>
  <cp:lastModifiedBy>Jari Friman (TAU)</cp:lastModifiedBy>
  <cp:revision>1</cp:revision>
  <dcterms:created xsi:type="dcterms:W3CDTF">2020-10-02T07:06:16Z</dcterms:created>
  <dcterms:modified xsi:type="dcterms:W3CDTF">2020-10-08T08:32:28Z</dcterms:modified>
</cp:coreProperties>
</file>