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9" r:id="rId3"/>
    <p:sldId id="257" r:id="rId4"/>
    <p:sldId id="258" r:id="rId5"/>
    <p:sldId id="277" r:id="rId6"/>
    <p:sldId id="274" r:id="rId7"/>
    <p:sldId id="275" r:id="rId8"/>
    <p:sldId id="260" r:id="rId9"/>
    <p:sldId id="278" r:id="rId10"/>
    <p:sldId id="261" r:id="rId11"/>
    <p:sldId id="279" r:id="rId12"/>
    <p:sldId id="282" r:id="rId13"/>
    <p:sldId id="283" r:id="rId14"/>
    <p:sldId id="263" r:id="rId15"/>
    <p:sldId id="264" r:id="rId16"/>
    <p:sldId id="265" r:id="rId17"/>
    <p:sldId id="262" r:id="rId18"/>
    <p:sldId id="266" r:id="rId19"/>
    <p:sldId id="273" r:id="rId20"/>
    <p:sldId id="272" r:id="rId21"/>
    <p:sldId id="280" r:id="rId22"/>
    <p:sldId id="281" r:id="rId23"/>
    <p:sldId id="267" r:id="rId24"/>
    <p:sldId id="269" r:id="rId25"/>
    <p:sldId id="270" r:id="rId26"/>
    <p:sldId id="284" r:id="rId27"/>
    <p:sldId id="271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A9677-9060-4009-98EC-E370877567CF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3A553-9238-4035-B21B-43625400F1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65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0AEA-83D1-49FC-BC70-9E9A17F52EC7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7031-86D7-4D84-964B-82C02BDAA4C6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EF2-B55E-4DCE-942C-8C14A8969F3F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150F-D964-454A-AE7C-1A52735F8770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CD3B-4F21-4C98-B10C-2C20E6C6C90A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3944-9F43-4E2E-B449-F74BF7AE81F5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D3CB-684C-4226-8E79-3CBF067F9A4A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BF4D-1E69-495D-887D-E3D93C5B7153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1FD-7F5A-467E-B2F4-477CEEAD7045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22EE-21BE-4B48-A53A-ECDD241DF4B9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17C7-B196-4540-97DD-64379AD48C07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C987C6-B33E-4792-9B56-E24A9687A49A}" type="datetime1">
              <a:rPr lang="en-GB" smtClean="0"/>
              <a:pPr/>
              <a:t>18/04/2012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A388BA6-305A-49E0-A780-A1E83B0B1B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Marketing and branding for Finnish education export to China</a:t>
            </a:r>
            <a:br>
              <a:rPr lang="en-GB" dirty="0" smtClean="0"/>
            </a:br>
            <a:r>
              <a:rPr lang="en-GB" sz="3100" b="1" dirty="0" smtClean="0">
                <a:latin typeface="Angsana New" pitchFamily="18" charset="-34"/>
                <a:cs typeface="Angsana New" pitchFamily="18" charset="-34"/>
              </a:rPr>
              <a:t>CEREC Lecture Series</a:t>
            </a:r>
            <a:endParaRPr lang="en-GB" sz="31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Seppo</a:t>
            </a:r>
            <a:r>
              <a:rPr lang="en-GB" dirty="0" smtClean="0"/>
              <a:t> </a:t>
            </a:r>
            <a:r>
              <a:rPr lang="en-GB" dirty="0" err="1" smtClean="0"/>
              <a:t>Hölttä</a:t>
            </a:r>
            <a:endParaRPr lang="en-GB" dirty="0" smtClean="0"/>
          </a:p>
          <a:p>
            <a:r>
              <a:rPr lang="en-GB" dirty="0" err="1" smtClean="0"/>
              <a:t>Yuzhuo</a:t>
            </a:r>
            <a:r>
              <a:rPr lang="en-GB" dirty="0" smtClean="0"/>
              <a:t> </a:t>
            </a:r>
            <a:r>
              <a:rPr lang="en-GB" dirty="0" err="1" smtClean="0"/>
              <a:t>Cai</a:t>
            </a:r>
            <a:endParaRPr lang="en-GB" dirty="0" smtClean="0"/>
          </a:p>
          <a:p>
            <a:r>
              <a:rPr lang="en-GB" dirty="0" smtClean="0"/>
              <a:t>Chinese Education Research &amp; Exchange Centre</a:t>
            </a:r>
          </a:p>
          <a:p>
            <a:r>
              <a:rPr lang="en-GB" dirty="0" smtClean="0"/>
              <a:t>University of Tampere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75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huge market indeed</a:t>
            </a:r>
          </a:p>
          <a:p>
            <a:pPr lvl="1"/>
            <a:r>
              <a:rPr lang="en-GB" dirty="0" smtClean="0"/>
              <a:t>Chinese young students for degree studies abroad</a:t>
            </a:r>
          </a:p>
          <a:p>
            <a:pPr lvl="1"/>
            <a:r>
              <a:rPr lang="en-GB" dirty="0" smtClean="0"/>
              <a:t>Chinese officials and professionals for training abroad</a:t>
            </a:r>
          </a:p>
          <a:p>
            <a:pPr lvl="1"/>
            <a:r>
              <a:rPr lang="en-GB" dirty="0" smtClean="0"/>
              <a:t>Those particularly interested in Finnish education </a:t>
            </a:r>
          </a:p>
          <a:p>
            <a:r>
              <a:rPr lang="en-GB" dirty="0" smtClean="0"/>
              <a:t>But hard to catch the business</a:t>
            </a:r>
          </a:p>
          <a:p>
            <a:pPr lvl="1"/>
            <a:r>
              <a:rPr lang="en-GB" dirty="0" smtClean="0"/>
              <a:t>Australian acknowledgement: “the </a:t>
            </a:r>
            <a:r>
              <a:rPr lang="en-GB" dirty="0"/>
              <a:t>opportunities are there, but the entry costs will be high (Adams, 2007, p. 414</a:t>
            </a:r>
            <a:r>
              <a:rPr lang="en-GB" dirty="0" smtClean="0"/>
              <a:t>).</a:t>
            </a:r>
          </a:p>
          <a:p>
            <a:pPr lvl="1"/>
            <a:r>
              <a:rPr lang="en-GB" dirty="0" smtClean="0"/>
              <a:t>Dutch observation: </a:t>
            </a:r>
            <a:r>
              <a:rPr lang="en-GB" dirty="0"/>
              <a:t>“Institutional cooperation (in China) is not established overnight …it requires a substantial amount of planning, exchange and commitment</a:t>
            </a:r>
            <a:r>
              <a:rPr lang="en-GB" dirty="0" smtClean="0"/>
              <a:t>”</a:t>
            </a:r>
            <a:r>
              <a:rPr lang="en-GB" dirty="0"/>
              <a:t> (NESO, 2010, p. 37</a:t>
            </a:r>
            <a:r>
              <a:rPr lang="en-GB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Chinese market and targeting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072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9135807"/>
              </p:ext>
            </p:extLst>
          </p:nvPr>
        </p:nvGraphicFramePr>
        <p:xfrm>
          <a:off x="755576" y="1412776"/>
          <a:ext cx="7408863" cy="5290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66"/>
                <a:gridCol w="3140298"/>
                <a:gridCol w="3232399"/>
              </a:tblGrid>
              <a:tr h="2500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Degree programmes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Professional</a:t>
                      </a:r>
                      <a:r>
                        <a:rPr lang="en-GB" baseline="0" dirty="0" smtClean="0"/>
                        <a:t> programmes</a:t>
                      </a:r>
                      <a:endParaRPr lang="en-GB" dirty="0"/>
                    </a:p>
                  </a:txBody>
                  <a:tcPr/>
                </a:tc>
              </a:tr>
              <a:tr h="2486298">
                <a:tc>
                  <a:txBody>
                    <a:bodyPr/>
                    <a:lstStyle/>
                    <a:p>
                      <a:r>
                        <a:rPr lang="en-GB" dirty="0" smtClean="0"/>
                        <a:t>Taught in 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Main stakeholders: </a:t>
                      </a:r>
                      <a:r>
                        <a:rPr lang="en-GB" sz="1400" dirty="0" smtClean="0"/>
                        <a:t>Students and Parents.</a:t>
                      </a:r>
                    </a:p>
                    <a:p>
                      <a:r>
                        <a:rPr lang="en-GB" sz="1400" b="1" dirty="0" smtClean="0"/>
                        <a:t>Potential Partners: </a:t>
                      </a:r>
                      <a:r>
                        <a:rPr lang="en-GB" sz="1400" dirty="0" smtClean="0"/>
                        <a:t>Finnish and European Universities (e.g. </a:t>
                      </a:r>
                    </a:p>
                    <a:p>
                      <a:r>
                        <a:rPr lang="en-GB" sz="1400" dirty="0" smtClean="0"/>
                        <a:t>Erasmus Mundus), top Chinese </a:t>
                      </a:r>
                    </a:p>
                    <a:p>
                      <a:r>
                        <a:rPr lang="en-GB" sz="1400" dirty="0" smtClean="0"/>
                        <a:t>Universities.</a:t>
                      </a:r>
                    </a:p>
                    <a:p>
                      <a:r>
                        <a:rPr lang="en-GB" sz="1400" b="1" dirty="0" smtClean="0"/>
                        <a:t>Focus in Marketing: </a:t>
                      </a:r>
                      <a:r>
                        <a:rPr lang="en-GB" sz="1400" dirty="0" smtClean="0"/>
                        <a:t>Quality of the Finnish Education system, employability, Safe environment, etc.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Main stakeholders: </a:t>
                      </a:r>
                      <a:r>
                        <a:rPr lang="en-GB" sz="1400" dirty="0" smtClean="0"/>
                        <a:t>Chinese governmental organisations, universities, professional organisations, commercial</a:t>
                      </a:r>
                      <a:r>
                        <a:rPr lang="en-GB" sz="1400" baseline="0" dirty="0" smtClean="0"/>
                        <a:t> training agencies.</a:t>
                      </a:r>
                      <a:endParaRPr lang="en-GB" sz="1400" dirty="0" smtClean="0"/>
                    </a:p>
                    <a:p>
                      <a:r>
                        <a:rPr lang="en-GB" sz="1400" b="1" dirty="0" smtClean="0"/>
                        <a:t>Potential Partners: </a:t>
                      </a:r>
                      <a:r>
                        <a:rPr lang="en-GB" sz="1400" dirty="0" smtClean="0"/>
                        <a:t>Top Chinese Universities  and training Institutes,</a:t>
                      </a:r>
                      <a:r>
                        <a:rPr lang="en-GB" sz="1400" baseline="0" dirty="0" smtClean="0"/>
                        <a:t> Finnish education institutions, Finnish industry</a:t>
                      </a:r>
                      <a:endParaRPr lang="en-GB" sz="1400" dirty="0" smtClean="0"/>
                    </a:p>
                    <a:p>
                      <a:r>
                        <a:rPr lang="en-GB" sz="1400" b="1" dirty="0" smtClean="0"/>
                        <a:t>Focus in Marketing: </a:t>
                      </a:r>
                      <a:r>
                        <a:rPr lang="en-GB" sz="1400" dirty="0" smtClean="0"/>
                        <a:t>High Technology, Quality of Finnish </a:t>
                      </a:r>
                    </a:p>
                    <a:p>
                      <a:r>
                        <a:rPr lang="en-GB" sz="1400" dirty="0" smtClean="0"/>
                        <a:t>public services,  education</a:t>
                      </a:r>
                      <a:r>
                        <a:rPr lang="en-GB" sz="1400" baseline="0" dirty="0" smtClean="0"/>
                        <a:t> system, etc</a:t>
                      </a:r>
                      <a:r>
                        <a:rPr lang="en-GB" sz="140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</a:tr>
              <a:tr h="1067445">
                <a:tc>
                  <a:txBody>
                    <a:bodyPr/>
                    <a:lstStyle/>
                    <a:p>
                      <a:r>
                        <a:rPr lang="en-GB" dirty="0" smtClean="0"/>
                        <a:t>Taught in 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stakeholders: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Chinese educational authorities,  Chinese education institutions, Students and parents.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 partners: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Finnish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Chinese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Education institutions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 in marketing: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Quality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Finnish education, employability, etc.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stakeholders: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Chinese educational authorities, Chinese education institutions, Finnish industry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 partners: </a:t>
                      </a:r>
                      <a:r>
                        <a:rPr lang="en-GB" sz="1400" dirty="0" smtClean="0"/>
                        <a:t>Top Chinese Universities  and training Institutes,</a:t>
                      </a:r>
                      <a:r>
                        <a:rPr lang="en-GB" sz="1400" baseline="0" dirty="0" smtClean="0"/>
                        <a:t> Finnish education institutions, Finnish industry.</a:t>
                      </a:r>
                      <a:endParaRPr lang="en-GB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1" dirty="0" smtClean="0"/>
                        <a:t>Focus in Marketing: </a:t>
                      </a:r>
                      <a:r>
                        <a:rPr lang="en-GB" sz="1400" dirty="0" smtClean="0"/>
                        <a:t>High Technology, Quality of Finnish public services,  education</a:t>
                      </a:r>
                      <a:r>
                        <a:rPr lang="en-GB" sz="1400" baseline="0" dirty="0" smtClean="0"/>
                        <a:t> system, etc</a:t>
                      </a:r>
                      <a:r>
                        <a:rPr lang="en-GB" sz="1400" dirty="0" smtClean="0"/>
                        <a:t>.</a:t>
                      </a:r>
                      <a:endParaRPr lang="en-GB" sz="1600" dirty="0" smtClean="0"/>
                    </a:p>
                    <a:p>
                      <a:pPr marL="0" algn="l" defTabSz="914400" rtl="0" eaLnBrk="1" latinLnBrk="0" hangingPunct="1"/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Autofit/>
          </a:bodyPr>
          <a:lstStyle/>
          <a:p>
            <a:r>
              <a:rPr lang="en-GB" sz="2400" dirty="0"/>
              <a:t>Strategies for Different Programmes and Target </a:t>
            </a:r>
            <a:r>
              <a:rPr lang="en-GB" sz="2400" dirty="0" smtClean="0"/>
              <a:t>Groups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960068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8447456"/>
              </p:ext>
            </p:extLst>
          </p:nvPr>
        </p:nvGraphicFramePr>
        <p:xfrm>
          <a:off x="755576" y="1412776"/>
          <a:ext cx="7408863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66"/>
                <a:gridCol w="3140298"/>
                <a:gridCol w="3232399"/>
              </a:tblGrid>
              <a:tr h="6094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Degree programmes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Professional</a:t>
                      </a:r>
                      <a:r>
                        <a:rPr lang="en-GB" baseline="0" dirty="0" smtClean="0"/>
                        <a:t> programmes</a:t>
                      </a:r>
                      <a:endParaRPr lang="en-GB" dirty="0"/>
                    </a:p>
                  </a:txBody>
                  <a:tcPr/>
                </a:tc>
              </a:tr>
              <a:tr h="4143044">
                <a:tc>
                  <a:txBody>
                    <a:bodyPr/>
                    <a:lstStyle/>
                    <a:p>
                      <a:r>
                        <a:rPr lang="en-GB" dirty="0" smtClean="0"/>
                        <a:t>Taught in 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Main stakeholders: </a:t>
                      </a:r>
                      <a:r>
                        <a:rPr lang="en-GB" sz="1800" dirty="0" smtClean="0"/>
                        <a:t>Students and Parents.</a:t>
                      </a:r>
                    </a:p>
                    <a:p>
                      <a:r>
                        <a:rPr lang="en-GB" sz="1800" b="1" dirty="0" smtClean="0"/>
                        <a:t>Potential Partners: </a:t>
                      </a:r>
                      <a:r>
                        <a:rPr lang="en-GB" sz="1800" dirty="0" smtClean="0"/>
                        <a:t>Finnish and European Universities (e.g. </a:t>
                      </a:r>
                    </a:p>
                    <a:p>
                      <a:r>
                        <a:rPr lang="en-GB" sz="1800" dirty="0" smtClean="0"/>
                        <a:t>Erasmus Mundus), top Chinese </a:t>
                      </a:r>
                    </a:p>
                    <a:p>
                      <a:r>
                        <a:rPr lang="en-GB" sz="1800" dirty="0" smtClean="0"/>
                        <a:t>Universities.</a:t>
                      </a:r>
                    </a:p>
                    <a:p>
                      <a:r>
                        <a:rPr lang="en-GB" sz="1800" b="1" dirty="0" smtClean="0"/>
                        <a:t>Focus in Marketing: </a:t>
                      </a:r>
                      <a:r>
                        <a:rPr lang="en-GB" sz="1800" dirty="0" smtClean="0"/>
                        <a:t>Quality of the Finnish Education system, employability, Safe environment, etc.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Main stakeholders: </a:t>
                      </a:r>
                      <a:r>
                        <a:rPr lang="en-GB" sz="1800" dirty="0" smtClean="0"/>
                        <a:t>Chinese governmental organisations, universities, professional organisations, commercial</a:t>
                      </a:r>
                      <a:r>
                        <a:rPr lang="en-GB" sz="1800" baseline="0" dirty="0" smtClean="0"/>
                        <a:t> training agencies.</a:t>
                      </a:r>
                      <a:endParaRPr lang="en-GB" sz="1800" dirty="0" smtClean="0"/>
                    </a:p>
                    <a:p>
                      <a:r>
                        <a:rPr lang="en-GB" sz="1800" b="1" dirty="0" smtClean="0"/>
                        <a:t>Potential Partners: </a:t>
                      </a:r>
                      <a:r>
                        <a:rPr lang="en-GB" sz="1800" dirty="0" smtClean="0"/>
                        <a:t>Top Chinese Universities  and training Institutes,</a:t>
                      </a:r>
                      <a:r>
                        <a:rPr lang="en-GB" sz="1800" baseline="0" dirty="0" smtClean="0"/>
                        <a:t> Finnish education institutions, Finnish industry</a:t>
                      </a:r>
                      <a:endParaRPr lang="en-GB" sz="1800" dirty="0" smtClean="0"/>
                    </a:p>
                    <a:p>
                      <a:r>
                        <a:rPr lang="en-GB" sz="1800" b="1" dirty="0" smtClean="0"/>
                        <a:t>Focus in Marketing: </a:t>
                      </a:r>
                      <a:r>
                        <a:rPr lang="en-GB" sz="1800" dirty="0" smtClean="0"/>
                        <a:t>High Technology, Quality of Finnish </a:t>
                      </a:r>
                    </a:p>
                    <a:p>
                      <a:r>
                        <a:rPr lang="en-GB" sz="1800" dirty="0" smtClean="0"/>
                        <a:t>public services,  education</a:t>
                      </a:r>
                      <a:r>
                        <a:rPr lang="en-GB" sz="1800" baseline="0" dirty="0" smtClean="0"/>
                        <a:t> system, etc</a:t>
                      </a:r>
                      <a:r>
                        <a:rPr lang="en-GB" sz="180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Autofit/>
          </a:bodyPr>
          <a:lstStyle/>
          <a:p>
            <a:r>
              <a:rPr lang="en-GB" sz="2400" dirty="0"/>
              <a:t>Strategies for Different Programmes and Target </a:t>
            </a:r>
            <a:r>
              <a:rPr lang="en-GB" sz="2400" dirty="0" smtClean="0"/>
              <a:t>Groups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004081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463652"/>
              </p:ext>
            </p:extLst>
          </p:nvPr>
        </p:nvGraphicFramePr>
        <p:xfrm>
          <a:off x="755576" y="1412776"/>
          <a:ext cx="7408863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66"/>
                <a:gridCol w="3140298"/>
                <a:gridCol w="3232399"/>
              </a:tblGrid>
              <a:tr h="6292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Degree programmes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Professional</a:t>
                      </a:r>
                      <a:r>
                        <a:rPr lang="en-GB" baseline="0" dirty="0" smtClean="0"/>
                        <a:t> programmes</a:t>
                      </a:r>
                      <a:endParaRPr lang="en-GB" dirty="0"/>
                    </a:p>
                  </a:txBody>
                  <a:tcPr/>
                </a:tc>
              </a:tr>
              <a:tr h="4195249">
                <a:tc>
                  <a:txBody>
                    <a:bodyPr/>
                    <a:lstStyle/>
                    <a:p>
                      <a:r>
                        <a:rPr lang="en-GB" dirty="0" smtClean="0"/>
                        <a:t>Taught in 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stakeholders: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Chinese educational authorities,  Chinese education institutions, Students and parents.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 partners: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Finnish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Chinese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Education institutions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 in marketing: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Quality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Finnish education, employability, etc.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stakeholders: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Chinese educational authorities, Chinese education institutions, Finnish industry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 partners: </a:t>
                      </a:r>
                      <a:r>
                        <a:rPr lang="en-GB" sz="1800" dirty="0" smtClean="0"/>
                        <a:t>Top Chinese Universities  and training Institutes,</a:t>
                      </a:r>
                      <a:r>
                        <a:rPr lang="en-GB" sz="1800" baseline="0" dirty="0" smtClean="0"/>
                        <a:t> Finnish education institutions, Finnish industry.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1" dirty="0" smtClean="0"/>
                        <a:t>Focus in Marketing: </a:t>
                      </a:r>
                      <a:r>
                        <a:rPr lang="en-GB" sz="1800" dirty="0" smtClean="0"/>
                        <a:t>High Technology, Quality of Finnish public services,  education</a:t>
                      </a:r>
                      <a:r>
                        <a:rPr lang="en-GB" sz="1800" baseline="0" dirty="0" smtClean="0"/>
                        <a:t> system, etc</a:t>
                      </a:r>
                      <a:r>
                        <a:rPr lang="en-GB" sz="1800" dirty="0" smtClean="0"/>
                        <a:t>.</a:t>
                      </a:r>
                    </a:p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Autofit/>
          </a:bodyPr>
          <a:lstStyle/>
          <a:p>
            <a:r>
              <a:rPr lang="en-GB" sz="2400" dirty="0"/>
              <a:t>Strategies for Different Programmes and Target </a:t>
            </a:r>
            <a:r>
              <a:rPr lang="en-GB" sz="2400" dirty="0" smtClean="0"/>
              <a:t>Groups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004081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Hierarchical thinking</a:t>
            </a:r>
          </a:p>
          <a:p>
            <a:r>
              <a:rPr lang="en-GB" dirty="0" smtClean="0"/>
              <a:t>Admire prestige</a:t>
            </a:r>
          </a:p>
          <a:p>
            <a:r>
              <a:rPr lang="en-GB" dirty="0" smtClean="0"/>
              <a:t>Key influencing factors when choosing the destination for studying abroad</a:t>
            </a:r>
          </a:p>
          <a:p>
            <a:pPr lvl="1"/>
            <a:r>
              <a:rPr lang="en-GB" dirty="0" smtClean="0"/>
              <a:t>Reputation—Ranking</a:t>
            </a:r>
          </a:p>
          <a:p>
            <a:pPr lvl="1"/>
            <a:r>
              <a:rPr lang="en-GB" dirty="0" smtClean="0"/>
              <a:t>Employability development</a:t>
            </a:r>
          </a:p>
          <a:p>
            <a:pPr lvl="1"/>
            <a:r>
              <a:rPr lang="en-GB" dirty="0" smtClean="0"/>
              <a:t>Word </a:t>
            </a:r>
            <a:r>
              <a:rPr lang="en-GB" dirty="0"/>
              <a:t>of </a:t>
            </a:r>
            <a:r>
              <a:rPr lang="en-GB" dirty="0" smtClean="0"/>
              <a:t>mouth</a:t>
            </a:r>
          </a:p>
          <a:p>
            <a:pPr marL="274320" lvl="1"/>
            <a:r>
              <a:rPr lang="en-GB" sz="2400" dirty="0" smtClean="0"/>
              <a:t>Important </a:t>
            </a:r>
            <a:r>
              <a:rPr lang="en-GB" sz="2400" dirty="0"/>
              <a:t>role of </a:t>
            </a:r>
            <a:r>
              <a:rPr lang="en-GB" sz="2400" dirty="0" smtClean="0"/>
              <a:t>parents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customers’ thinking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830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One Finnish brand</a:t>
            </a:r>
          </a:p>
          <a:p>
            <a:pPr lvl="1"/>
            <a:r>
              <a:rPr lang="en-GB" dirty="0" smtClean="0"/>
              <a:t>National coordination</a:t>
            </a:r>
          </a:p>
          <a:p>
            <a:pPr lvl="1"/>
            <a:r>
              <a:rPr lang="en-GB" dirty="0" smtClean="0"/>
              <a:t>National marketing agent</a:t>
            </a:r>
          </a:p>
          <a:p>
            <a:pPr marL="274320" lvl="1"/>
            <a:r>
              <a:rPr lang="en-GB" sz="2400" dirty="0"/>
              <a:t>Identify the “selling” </a:t>
            </a:r>
            <a:r>
              <a:rPr lang="en-GB" sz="2400" dirty="0" smtClean="0"/>
              <a:t>points or attractiveness of Finnish education</a:t>
            </a:r>
          </a:p>
          <a:p>
            <a:pPr marL="274320" lvl="1"/>
            <a:r>
              <a:rPr lang="en-GB" sz="2400" dirty="0" smtClean="0"/>
              <a:t>Identify key stakeholders and partners in China</a:t>
            </a:r>
          </a:p>
          <a:p>
            <a:pPr marL="274320" lvl="1"/>
            <a:r>
              <a:rPr lang="en-GB" sz="2400" dirty="0" smtClean="0"/>
              <a:t>Provide basic infrastructure for Finnish institutions’ marketing </a:t>
            </a:r>
          </a:p>
          <a:p>
            <a:pPr marL="553720" lvl="2"/>
            <a:r>
              <a:rPr lang="en-GB" dirty="0" smtClean="0"/>
              <a:t>Website/Social media</a:t>
            </a:r>
          </a:p>
          <a:p>
            <a:pPr marL="553720" lvl="2"/>
            <a:r>
              <a:rPr lang="en-GB" dirty="0" smtClean="0"/>
              <a:t>Agents</a:t>
            </a:r>
          </a:p>
          <a:p>
            <a:pPr marL="553720" lvl="2"/>
            <a:r>
              <a:rPr lang="en-GB" dirty="0" smtClean="0"/>
              <a:t>Network</a:t>
            </a:r>
          </a:p>
          <a:p>
            <a:pPr marL="274320" lvl="1"/>
            <a:r>
              <a:rPr lang="en-GB" sz="2400" dirty="0" smtClean="0"/>
              <a:t>Allocate some marketing budget for both national level and institutional level marketing </a:t>
            </a:r>
            <a:endParaRPr lang="en-GB" sz="2400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Marketing approaches at the national level 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37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incentives for cooperation between exporters</a:t>
            </a:r>
          </a:p>
          <a:p>
            <a:r>
              <a:rPr lang="en-GB" dirty="0" smtClean="0"/>
              <a:t>Conduct or support research on understanding the target region</a:t>
            </a:r>
          </a:p>
          <a:p>
            <a:r>
              <a:rPr lang="en-GB" dirty="0" smtClean="0"/>
              <a:t>Find the fit between Finnish objectives and Chinese needs in internationalisation of education </a:t>
            </a:r>
          </a:p>
          <a:p>
            <a:r>
              <a:rPr lang="en-GB" dirty="0" smtClean="0"/>
              <a:t>Build a flagship of Finnish education export to China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Marketing approaches at the national </a:t>
            </a:r>
            <a:r>
              <a:rPr lang="en-GB" dirty="0" smtClean="0"/>
              <a:t>level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426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Understand the targeting regions and the needs in the market</a:t>
            </a:r>
          </a:p>
          <a:p>
            <a:r>
              <a:rPr lang="en-GB" dirty="0" smtClean="0"/>
              <a:t>Find your products and promote only your best ones</a:t>
            </a:r>
          </a:p>
          <a:p>
            <a:pPr lvl="1"/>
            <a:r>
              <a:rPr lang="en-GB" dirty="0" smtClean="0"/>
              <a:t>Start with the best products with international reputation</a:t>
            </a:r>
          </a:p>
          <a:p>
            <a:r>
              <a:rPr lang="en-GB" dirty="0" smtClean="0"/>
              <a:t>Rely on all possible partners</a:t>
            </a:r>
          </a:p>
          <a:p>
            <a:pPr lvl="1"/>
            <a:r>
              <a:rPr lang="en-GB" dirty="0" smtClean="0"/>
              <a:t>Alumni</a:t>
            </a:r>
          </a:p>
          <a:p>
            <a:pPr lvl="1"/>
            <a:r>
              <a:rPr lang="en-GB" dirty="0" smtClean="0"/>
              <a:t>Academic community</a:t>
            </a:r>
          </a:p>
          <a:p>
            <a:pPr lvl="1"/>
            <a:r>
              <a:rPr lang="en-GB" dirty="0" smtClean="0"/>
              <a:t>Consulting companies</a:t>
            </a:r>
          </a:p>
          <a:p>
            <a:pPr marL="274320" lvl="1"/>
            <a:r>
              <a:rPr lang="en-GB" sz="2400" dirty="0" smtClean="0"/>
              <a:t>Do </a:t>
            </a:r>
            <a:r>
              <a:rPr lang="en-GB" sz="2400" dirty="0"/>
              <a:t>marketing and exporting with others</a:t>
            </a:r>
          </a:p>
          <a:p>
            <a:pPr lvl="1"/>
            <a:endParaRPr lang="en-GB" dirty="0" smtClean="0"/>
          </a:p>
          <a:p>
            <a:pPr marL="301943" lvl="1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Tactics in marketing to China for individual exporters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986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fast and concrete in negotiation</a:t>
            </a:r>
          </a:p>
          <a:p>
            <a:r>
              <a:rPr lang="en-GB" dirty="0" smtClean="0"/>
              <a:t>Be prepared for disorganised and contingent scheduling</a:t>
            </a:r>
          </a:p>
          <a:p>
            <a:r>
              <a:rPr lang="en-GB" dirty="0" smtClean="0"/>
              <a:t>Be patient, not in haste with the final deal</a:t>
            </a:r>
          </a:p>
          <a:p>
            <a:r>
              <a:rPr lang="en-GB" dirty="0" smtClean="0"/>
              <a:t>Respect Chinese clients and partners</a:t>
            </a:r>
          </a:p>
          <a:p>
            <a:r>
              <a:rPr lang="en-GB" dirty="0" smtClean="0"/>
              <a:t>Show your commitment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Tactics in </a:t>
            </a:r>
            <a:r>
              <a:rPr lang="en-GB" dirty="0" smtClean="0"/>
              <a:t>working with Chinese for </a:t>
            </a:r>
            <a:r>
              <a:rPr lang="en-GB" dirty="0"/>
              <a:t>individual exporters</a:t>
            </a:r>
          </a:p>
        </p:txBody>
      </p:sp>
    </p:spTree>
    <p:extLst>
      <p:ext uri="{BB962C8B-B14F-4D97-AF65-F5344CB8AC3E}">
        <p14:creationId xmlns:p14="http://schemas.microsoft.com/office/powerpoint/2010/main" xmlns="" val="15099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Partner with prominent Chinese partner institutions</a:t>
            </a:r>
          </a:p>
          <a:p>
            <a:r>
              <a:rPr lang="en-GB" dirty="0" smtClean="0"/>
              <a:t>Highlight the programmes with international reputation</a:t>
            </a:r>
          </a:p>
          <a:p>
            <a:r>
              <a:rPr lang="en-GB" dirty="0" smtClean="0"/>
              <a:t>Rely on Finnish industry’s reputation in China</a:t>
            </a:r>
          </a:p>
          <a:p>
            <a:r>
              <a:rPr lang="en-GB" dirty="0" smtClean="0"/>
              <a:t>Promote advantaged rankings related to higher education/education</a:t>
            </a:r>
          </a:p>
          <a:p>
            <a:pPr lvl="1"/>
            <a:r>
              <a:rPr lang="en-GB" dirty="0" smtClean="0"/>
              <a:t>PISA</a:t>
            </a:r>
          </a:p>
          <a:p>
            <a:pPr lvl="1"/>
            <a:r>
              <a:rPr lang="en-GB" dirty="0" smtClean="0"/>
              <a:t>Innovation</a:t>
            </a:r>
          </a:p>
          <a:p>
            <a:pPr lvl="1"/>
            <a:r>
              <a:rPr lang="en-GB" dirty="0" smtClean="0"/>
              <a:t>Competitiveness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Solution to the disadvantaged ranking positions (</a:t>
            </a:r>
            <a:r>
              <a:rPr lang="en-GB" dirty="0" err="1" smtClean="0"/>
              <a:t>Hed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841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Branding &lt; marketing &lt; exporting</a:t>
            </a:r>
          </a:p>
          <a:p>
            <a:r>
              <a:rPr lang="en-GB" sz="3200" dirty="0" smtClean="0"/>
              <a:t>Marketing is an essential step for Finnish education export</a:t>
            </a:r>
          </a:p>
          <a:p>
            <a:r>
              <a:rPr lang="en-GB" sz="3200" dirty="0" smtClean="0"/>
              <a:t>Branding is </a:t>
            </a:r>
            <a:r>
              <a:rPr lang="en-GB" sz="3200" dirty="0"/>
              <a:t>a foundational piece in </a:t>
            </a:r>
            <a:r>
              <a:rPr lang="en-GB" sz="3200" dirty="0" smtClean="0"/>
              <a:t>marketing communication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Branding, marketing and exporting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118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First Erasmus Mundus programme (</a:t>
            </a:r>
            <a:r>
              <a:rPr lang="en-GB" dirty="0" err="1"/>
              <a:t>Marihe</a:t>
            </a:r>
            <a:r>
              <a:rPr lang="en-GB" dirty="0"/>
              <a:t>) with Chinese degree granting partner (Beijing Normal University)</a:t>
            </a:r>
          </a:p>
          <a:p>
            <a:r>
              <a:rPr lang="en-GB" dirty="0"/>
              <a:t>Two times of training for Chinese educational administrators contracted by Chinese MOE</a:t>
            </a:r>
          </a:p>
          <a:p>
            <a:r>
              <a:rPr lang="en-GB" dirty="0" smtClean="0"/>
              <a:t>Projects with top Chinese universities</a:t>
            </a:r>
          </a:p>
          <a:p>
            <a:r>
              <a:rPr lang="en-GB" dirty="0" smtClean="0"/>
              <a:t>Support from Chinese stakeholders, including MOE and Embassy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Stories of Higher </a:t>
            </a:r>
            <a:r>
              <a:rPr lang="en-GB" smtClean="0"/>
              <a:t>Education Group (HEG)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837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Capacity building</a:t>
            </a:r>
          </a:p>
          <a:p>
            <a:pPr lvl="1"/>
            <a:r>
              <a:rPr lang="en-GB" dirty="0" smtClean="0"/>
              <a:t>Training expert</a:t>
            </a:r>
          </a:p>
          <a:p>
            <a:pPr lvl="1"/>
            <a:r>
              <a:rPr lang="en-GB" dirty="0" smtClean="0"/>
              <a:t>Academic cooperation </a:t>
            </a:r>
          </a:p>
          <a:p>
            <a:pPr lvl="1"/>
            <a:r>
              <a:rPr lang="en-GB" dirty="0" smtClean="0"/>
              <a:t>Research </a:t>
            </a:r>
          </a:p>
          <a:p>
            <a:pPr lvl="1"/>
            <a:r>
              <a:rPr lang="en-GB" dirty="0" smtClean="0"/>
              <a:t>Networking: Sino-Finland Forum in higher education</a:t>
            </a:r>
          </a:p>
          <a:p>
            <a:r>
              <a:rPr lang="en-GB" dirty="0" smtClean="0"/>
              <a:t>Investment + entrepreneurial skills</a:t>
            </a:r>
          </a:p>
          <a:p>
            <a:pPr lvl="1"/>
            <a:r>
              <a:rPr lang="en-GB" dirty="0" smtClean="0"/>
              <a:t>Financial investment (academic exchange + research)</a:t>
            </a:r>
          </a:p>
          <a:p>
            <a:pPr lvl="1"/>
            <a:r>
              <a:rPr lang="en-GB" dirty="0" smtClean="0"/>
              <a:t>Training of doctoral students</a:t>
            </a:r>
          </a:p>
          <a:p>
            <a:pPr lvl="1"/>
            <a:r>
              <a:rPr lang="en-GB" dirty="0" smtClean="0"/>
              <a:t>Time beyond work plan</a:t>
            </a:r>
          </a:p>
          <a:p>
            <a:r>
              <a:rPr lang="en-GB" dirty="0" smtClean="0"/>
              <a:t>Expecting long term return</a:t>
            </a:r>
          </a:p>
          <a:p>
            <a:pPr lvl="1"/>
            <a:r>
              <a:rPr lang="en-GB" dirty="0" smtClean="0"/>
              <a:t>Started targeting China in 2006</a:t>
            </a:r>
          </a:p>
          <a:p>
            <a:pPr lvl="1"/>
            <a:r>
              <a:rPr lang="en-GB" dirty="0" smtClean="0"/>
              <a:t>Harvesting now but still in the early stage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“Recipe” of success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30805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104456"/>
          </a:xfrm>
        </p:spPr>
        <p:txBody>
          <a:bodyPr>
            <a:normAutofit fontScale="62500" lnSpcReduction="20000"/>
          </a:bodyPr>
          <a:lstStyle/>
          <a:p>
            <a:r>
              <a:rPr lang="en-GB" sz="3400" dirty="0" smtClean="0"/>
              <a:t>by partnership with top university</a:t>
            </a:r>
          </a:p>
          <a:p>
            <a:pPr lvl="1"/>
            <a:r>
              <a:rPr lang="en-GB" sz="2900" dirty="0" smtClean="0"/>
              <a:t>Peking University</a:t>
            </a:r>
          </a:p>
          <a:p>
            <a:pPr lvl="1"/>
            <a:r>
              <a:rPr lang="en-GB" sz="2900" dirty="0" smtClean="0"/>
              <a:t>Beijing Normal University</a:t>
            </a:r>
          </a:p>
          <a:p>
            <a:pPr lvl="1"/>
            <a:r>
              <a:rPr lang="en-GB" sz="2900" dirty="0" smtClean="0"/>
              <a:t>Beijing University of Technology</a:t>
            </a:r>
          </a:p>
          <a:p>
            <a:r>
              <a:rPr lang="en-GB" sz="3400" dirty="0" smtClean="0"/>
              <a:t>by successful stories/ references</a:t>
            </a:r>
          </a:p>
          <a:p>
            <a:pPr lvl="1"/>
            <a:r>
              <a:rPr lang="en-GB" sz="2900" dirty="0" smtClean="0"/>
              <a:t>training programmes for Chinese MOE</a:t>
            </a:r>
          </a:p>
          <a:p>
            <a:pPr lvl="1"/>
            <a:r>
              <a:rPr lang="en-GB" sz="2900" dirty="0" smtClean="0"/>
              <a:t>Erasmus Mundus programme partnering with Beijing Normal</a:t>
            </a:r>
          </a:p>
          <a:p>
            <a:r>
              <a:rPr lang="en-GB" sz="3400" dirty="0" smtClean="0"/>
              <a:t>by creating CEREC as an interface of Finnish education (not only HEG) to China</a:t>
            </a:r>
          </a:p>
          <a:p>
            <a:pPr lvl="1"/>
            <a:r>
              <a:rPr lang="en-GB" sz="2900" dirty="0" smtClean="0"/>
              <a:t>the first Chinese education centre in Europe</a:t>
            </a:r>
          </a:p>
          <a:p>
            <a:pPr lvl="1"/>
            <a:r>
              <a:rPr lang="en-GB" sz="2900" dirty="0" smtClean="0"/>
              <a:t>appreciated by Chinese government and education institutions</a:t>
            </a:r>
          </a:p>
          <a:p>
            <a:pPr lvl="1"/>
            <a:r>
              <a:rPr lang="en-GB" sz="2900" smtClean="0"/>
              <a:t>a </a:t>
            </a:r>
            <a:r>
              <a:rPr lang="en-GB" sz="2900" smtClean="0"/>
              <a:t>window </a:t>
            </a:r>
            <a:r>
              <a:rPr lang="en-GB" sz="2900" dirty="0" smtClean="0"/>
              <a:t>for Chinese stakeholders to understand Finnish education</a:t>
            </a:r>
          </a:p>
          <a:p>
            <a:pPr lvl="1"/>
            <a:r>
              <a:rPr lang="en-GB" sz="2900" dirty="0"/>
              <a:t>a</a:t>
            </a:r>
            <a:r>
              <a:rPr lang="en-GB" sz="2900" dirty="0" smtClean="0"/>
              <a:t> gateway to Finnish education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Branding of HEG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73880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032448"/>
          </a:xfrm>
        </p:spPr>
        <p:txBody>
          <a:bodyPr>
            <a:normAutofit fontScale="77500" lnSpcReduction="20000"/>
          </a:bodyPr>
          <a:lstStyle/>
          <a:p>
            <a:r>
              <a:rPr lang="en-GB" sz="2600" dirty="0" smtClean="0"/>
              <a:t>Export activities and policies</a:t>
            </a:r>
          </a:p>
          <a:p>
            <a:pPr lvl="1"/>
            <a:r>
              <a:rPr lang="en-GB" sz="2300" dirty="0"/>
              <a:t>The German University of Cairo </a:t>
            </a:r>
            <a:r>
              <a:rPr lang="en-GB" sz="2300" dirty="0" smtClean="0"/>
              <a:t>, 2003</a:t>
            </a:r>
            <a:endParaRPr lang="en-GB" sz="2300" dirty="0"/>
          </a:p>
          <a:p>
            <a:pPr lvl="1"/>
            <a:r>
              <a:rPr lang="en-GB" sz="2300" dirty="0" smtClean="0"/>
              <a:t>Export Education in Practice, 2005</a:t>
            </a:r>
          </a:p>
          <a:p>
            <a:pPr lvl="1"/>
            <a:r>
              <a:rPr lang="en-GB" sz="2300" dirty="0" smtClean="0"/>
              <a:t>“Strategy </a:t>
            </a:r>
            <a:r>
              <a:rPr lang="en-GB" sz="2300" dirty="0"/>
              <a:t>of the Federal Government for the Internationalization of Science and </a:t>
            </a:r>
            <a:r>
              <a:rPr lang="en-GB" sz="2300" dirty="0" smtClean="0"/>
              <a:t>Research”, MOE 2008</a:t>
            </a:r>
            <a:endParaRPr lang="en-GB" sz="2300" dirty="0"/>
          </a:p>
          <a:p>
            <a:r>
              <a:rPr lang="en-GB" sz="2600" dirty="0"/>
              <a:t>9.4 </a:t>
            </a:r>
            <a:r>
              <a:rPr lang="en-GB" sz="2600" dirty="0" smtClean="0"/>
              <a:t>billion euros in 2009</a:t>
            </a:r>
            <a:endParaRPr lang="en-GB" sz="2600" dirty="0"/>
          </a:p>
          <a:p>
            <a:r>
              <a:rPr lang="en-GB" sz="2600" dirty="0" smtClean="0"/>
              <a:t>Agency</a:t>
            </a:r>
          </a:p>
          <a:p>
            <a:pPr lvl="1"/>
            <a:r>
              <a:rPr lang="en-GB" sz="2300" dirty="0" smtClean="0"/>
              <a:t>DAAD (German Academic Exchange Service)</a:t>
            </a:r>
          </a:p>
          <a:p>
            <a:pPr lvl="1"/>
            <a:r>
              <a:rPr lang="en-GB" sz="2300" dirty="0" err="1"/>
              <a:t>iMOVE</a:t>
            </a:r>
            <a:r>
              <a:rPr lang="en-GB" sz="2300" dirty="0"/>
              <a:t> at the Federal Institute for Vocational Education and </a:t>
            </a:r>
            <a:r>
              <a:rPr lang="en-GB" sz="2300" dirty="0" smtClean="0"/>
              <a:t>Training</a:t>
            </a:r>
          </a:p>
          <a:p>
            <a:r>
              <a:rPr lang="en-GB" sz="2600" dirty="0" smtClean="0"/>
              <a:t>Key instruments:</a:t>
            </a:r>
          </a:p>
          <a:p>
            <a:pPr lvl="1"/>
            <a:r>
              <a:rPr lang="en-GB" sz="2300" dirty="0" smtClean="0"/>
              <a:t>Financial support</a:t>
            </a:r>
          </a:p>
          <a:p>
            <a:pPr lvl="1"/>
            <a:r>
              <a:rPr lang="en-GB" sz="2300" dirty="0" smtClean="0"/>
              <a:t>Governmental service (training, seminars, coordination, market studies, information system, public database, etc.)</a:t>
            </a:r>
          </a:p>
          <a:p>
            <a:pPr lvl="1"/>
            <a:r>
              <a:rPr lang="en-GB" sz="2300" dirty="0" smtClean="0"/>
              <a:t>Capacity building (training potential talents, academic cooperation)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we can learn from our others?  Germany as a case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411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DAAD, 4 million project in 2009</a:t>
            </a:r>
          </a:p>
          <a:p>
            <a:r>
              <a:rPr lang="en-GB" dirty="0" smtClean="0"/>
              <a:t>Eligible applicants: universities </a:t>
            </a:r>
            <a:r>
              <a:rPr lang="en-GB" dirty="0"/>
              <a:t>planning to launch a collaborative arrangement, branch campus or off-shore institution in China </a:t>
            </a:r>
            <a:endParaRPr lang="en-GB" dirty="0" smtClean="0"/>
          </a:p>
          <a:p>
            <a:r>
              <a:rPr lang="en-GB" dirty="0" smtClean="0"/>
              <a:t>The programmes undergo </a:t>
            </a:r>
            <a:r>
              <a:rPr lang="en-GB" dirty="0"/>
              <a:t>a thorough process from feasibility to business planning and funding</a:t>
            </a:r>
          </a:p>
          <a:p>
            <a:r>
              <a:rPr lang="en-GB" dirty="0" smtClean="0"/>
              <a:t>To </a:t>
            </a:r>
            <a:r>
              <a:rPr lang="en-GB" dirty="0"/>
              <a:t>receive financial aid, the program has to have proof of success in Germany and show enough potential to achieve further innovation in cooperation with a Chinese </a:t>
            </a:r>
            <a:r>
              <a:rPr lang="en-GB" dirty="0" smtClean="0"/>
              <a:t>university</a:t>
            </a:r>
          </a:p>
          <a:p>
            <a:r>
              <a:rPr lang="en-GB" dirty="0" smtClean="0"/>
              <a:t>It </a:t>
            </a:r>
            <a:r>
              <a:rPr lang="en-GB" dirty="0"/>
              <a:t>is also advised for academic and administrative staff to be familiar with societal and educational aspects of the Chinese </a:t>
            </a:r>
            <a:r>
              <a:rPr lang="en-GB" dirty="0" smtClean="0"/>
              <a:t>culture</a:t>
            </a:r>
          </a:p>
          <a:p>
            <a:r>
              <a:rPr lang="en-GB" dirty="0" smtClean="0"/>
              <a:t>Initial </a:t>
            </a:r>
            <a:r>
              <a:rPr lang="en-GB" dirty="0"/>
              <a:t>funding is provided for a period of the first cycle of the program – usually 4 years – where the program has to show its self-sustaining character as projected by the business </a:t>
            </a:r>
            <a:r>
              <a:rPr lang="en-GB" dirty="0" smtClean="0"/>
              <a:t>plan.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support in Germany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98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Ignorance of differences in society and culture</a:t>
            </a:r>
          </a:p>
          <a:p>
            <a:r>
              <a:rPr lang="en-GB" dirty="0" smtClean="0"/>
              <a:t>Unrealistically high expectations of what to achieve within a set time frame</a:t>
            </a:r>
          </a:p>
          <a:p>
            <a:r>
              <a:rPr lang="en-GB" dirty="0" smtClean="0"/>
              <a:t>Sending academic staff with insufficient China experience on a mission often result in conflicts and eventually fatigue on both sides</a:t>
            </a:r>
          </a:p>
          <a:p>
            <a:r>
              <a:rPr lang="en-GB" dirty="0" smtClean="0"/>
              <a:t>Difficulties for academics </a:t>
            </a:r>
            <a:r>
              <a:rPr lang="en-GB" dirty="0"/>
              <a:t>to teach aboard when having </a:t>
            </a:r>
            <a:r>
              <a:rPr lang="en-GB" dirty="0" smtClean="0"/>
              <a:t>overloaded </a:t>
            </a:r>
            <a:r>
              <a:rPr lang="en-GB" dirty="0"/>
              <a:t>regular schedule </a:t>
            </a:r>
          </a:p>
          <a:p>
            <a:r>
              <a:rPr lang="en-GB" dirty="0"/>
              <a:t>Project operated by individual professors fizzle out when the main driving </a:t>
            </a:r>
            <a:r>
              <a:rPr lang="en-GB" dirty="0" smtClean="0"/>
              <a:t>individuals retire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in Germany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51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Provide knowledge and information</a:t>
            </a:r>
          </a:p>
          <a:p>
            <a:r>
              <a:rPr lang="en-GB" dirty="0" smtClean="0"/>
              <a:t>Conduct research in the filed</a:t>
            </a:r>
          </a:p>
          <a:p>
            <a:r>
              <a:rPr lang="en-GB" dirty="0" smtClean="0"/>
              <a:t>Build common image of Finnish education/ marketing interface</a:t>
            </a:r>
          </a:p>
          <a:p>
            <a:r>
              <a:rPr lang="en-GB" dirty="0" smtClean="0"/>
              <a:t>Networking/coordination</a:t>
            </a:r>
          </a:p>
          <a:p>
            <a:r>
              <a:rPr lang="en-GB" dirty="0" smtClean="0"/>
              <a:t>Provide business opportunities (connecting Chinese customers to Finnish providers)</a:t>
            </a:r>
          </a:p>
          <a:p>
            <a:r>
              <a:rPr lang="en-GB" dirty="0" smtClean="0"/>
              <a:t>Facilitate business</a:t>
            </a:r>
          </a:p>
          <a:p>
            <a:r>
              <a:rPr lang="en-GB" dirty="0" smtClean="0"/>
              <a:t>Consultant or advisor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CEREC’s role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1696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</a:t>
            </a:r>
            <a:r>
              <a:rPr lang="en-GB" dirty="0" smtClean="0"/>
              <a:t>ou don’t have your products yet</a:t>
            </a:r>
          </a:p>
          <a:p>
            <a:r>
              <a:rPr lang="en-GB" dirty="0" smtClean="0"/>
              <a:t>you just want one-time business</a:t>
            </a:r>
          </a:p>
          <a:p>
            <a:r>
              <a:rPr lang="en-GB" dirty="0" smtClean="0"/>
              <a:t>you are not ready for investing</a:t>
            </a:r>
          </a:p>
          <a:p>
            <a:r>
              <a:rPr lang="en-GB" dirty="0" smtClean="0"/>
              <a:t>you don’t know Chinese society and culture or have someone with the knowledge to help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export to China, if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095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commercial based training/education on academic cooperation and cultural programme</a:t>
            </a:r>
            <a:endParaRPr lang="en-GB" dirty="0"/>
          </a:p>
          <a:p>
            <a:r>
              <a:rPr lang="en-GB" dirty="0" smtClean="0"/>
              <a:t>Do not appear to be too commercial like when exporting education to China</a:t>
            </a:r>
          </a:p>
          <a:p>
            <a:r>
              <a:rPr lang="en-GB" dirty="0" smtClean="0"/>
              <a:t>We need to build successful stories for marketing</a:t>
            </a:r>
          </a:p>
          <a:p>
            <a:r>
              <a:rPr lang="en-GB" dirty="0" smtClean="0"/>
              <a:t>Doing business in China=hard work + patience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9401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Strategies in marketing</a:t>
            </a:r>
          </a:p>
          <a:p>
            <a:r>
              <a:rPr lang="en-GB" dirty="0" smtClean="0"/>
              <a:t>Challenges in marketing </a:t>
            </a:r>
          </a:p>
          <a:p>
            <a:r>
              <a:rPr lang="en-GB" dirty="0" smtClean="0"/>
              <a:t>What is the Chinese market </a:t>
            </a:r>
          </a:p>
          <a:p>
            <a:r>
              <a:rPr lang="en-GB" dirty="0" smtClean="0"/>
              <a:t>Key approaches/tactics to the Chinese market</a:t>
            </a:r>
          </a:p>
          <a:p>
            <a:r>
              <a:rPr lang="en-GB" dirty="0" smtClean="0"/>
              <a:t>An example of Higher Education Group (HEG)</a:t>
            </a:r>
          </a:p>
          <a:p>
            <a:r>
              <a:rPr lang="en-GB" dirty="0" smtClean="0"/>
              <a:t>Experiences from other </a:t>
            </a:r>
            <a:r>
              <a:rPr lang="en-GB" dirty="0" err="1" smtClean="0"/>
              <a:t>countires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topics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660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96044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We need a systematic and long term commitment, while avoiding one-time deals</a:t>
            </a:r>
          </a:p>
          <a:p>
            <a:r>
              <a:rPr lang="en-GB" dirty="0" smtClean="0"/>
              <a:t>We need to develop packages of modules</a:t>
            </a:r>
          </a:p>
          <a:p>
            <a:r>
              <a:rPr lang="en-GB" dirty="0" smtClean="0"/>
              <a:t>We need to develop synergy between education export and industry export instead of each section operating alone</a:t>
            </a:r>
          </a:p>
          <a:p>
            <a:r>
              <a:rPr lang="en-GB" dirty="0" smtClean="0"/>
              <a:t>We need long term academic capacity building among Finnish HEIs and with top Chinese universities</a:t>
            </a:r>
          </a:p>
          <a:p>
            <a:r>
              <a:rPr lang="en-GB" dirty="0" smtClean="0"/>
              <a:t>We need to invest in the planning and development of the programmes</a:t>
            </a:r>
          </a:p>
          <a:p>
            <a:pPr lvl="1"/>
            <a:r>
              <a:rPr lang="en-GB" dirty="0" smtClean="0"/>
              <a:t>No failure allowed</a:t>
            </a:r>
          </a:p>
          <a:p>
            <a:pPr lvl="1"/>
            <a:r>
              <a:rPr lang="en-GB" dirty="0" smtClean="0"/>
              <a:t>Importance of Quality Assurance</a:t>
            </a:r>
          </a:p>
          <a:p>
            <a:r>
              <a:rPr lang="en-GB" dirty="0" smtClean="0"/>
              <a:t>We need a localisation approach rather than standardisation</a:t>
            </a:r>
          </a:p>
          <a:p>
            <a:pPr lvl="1"/>
            <a:r>
              <a:rPr lang="en-GB" dirty="0" smtClean="0"/>
              <a:t>Importance of partnership with Chinese universities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Strategic thinking in marketing &amp; exporting education 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547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We need to first strategically build one overarching brand of “Finnish education”, not many brands of institutions and programmes</a:t>
            </a:r>
          </a:p>
          <a:p>
            <a:pPr lvl="1"/>
            <a:r>
              <a:rPr lang="en-GB" dirty="0"/>
              <a:t>Even </a:t>
            </a:r>
            <a:r>
              <a:rPr lang="en-GB" sz="2400" dirty="0"/>
              <a:t>together</a:t>
            </a:r>
            <a:r>
              <a:rPr lang="en-GB" dirty="0"/>
              <a:t> we are a small player in the Chinese markets</a:t>
            </a:r>
          </a:p>
          <a:p>
            <a:pPr lvl="1"/>
            <a:r>
              <a:rPr lang="en-GB" dirty="0"/>
              <a:t>Need to clarify the roles of Finnish actors (HEIs, companies, Ministries, </a:t>
            </a:r>
            <a:r>
              <a:rPr lang="en-GB" dirty="0" err="1" smtClean="0"/>
              <a:t>Finpro</a:t>
            </a:r>
            <a:r>
              <a:rPr lang="en-GB" dirty="0" smtClean="0"/>
              <a:t>/FLF)</a:t>
            </a:r>
            <a:endParaRPr lang="en-GB" dirty="0"/>
          </a:p>
          <a:p>
            <a:r>
              <a:rPr lang="en-GB" dirty="0"/>
              <a:t>We need to identify the main Chinese stakeholders and clarify how to operate with them</a:t>
            </a:r>
          </a:p>
          <a:p>
            <a:pPr lvl="1"/>
            <a:r>
              <a:rPr lang="en-GB" dirty="0"/>
              <a:t>Chinese administration system</a:t>
            </a:r>
          </a:p>
          <a:p>
            <a:pPr lvl="1"/>
            <a:r>
              <a:rPr lang="en-GB" dirty="0"/>
              <a:t>Chinese culture</a:t>
            </a:r>
          </a:p>
          <a:p>
            <a:r>
              <a:rPr lang="en-GB" dirty="0"/>
              <a:t>Benefiting from the successful Finnish brand, individual educational providers can position their niche market and do marketing</a:t>
            </a:r>
          </a:p>
          <a:p>
            <a:r>
              <a:rPr lang="en-GB" dirty="0"/>
              <a:t>Need for focused marketing </a:t>
            </a:r>
            <a:r>
              <a:rPr lang="en-GB" dirty="0" smtClean="0"/>
              <a:t>materials and channels</a:t>
            </a:r>
            <a:r>
              <a:rPr lang="en-GB" dirty="0"/>
              <a:t>	</a:t>
            </a:r>
          </a:p>
          <a:p>
            <a:pPr lvl="1"/>
            <a:r>
              <a:rPr lang="en-GB" dirty="0"/>
              <a:t>Coordination </a:t>
            </a:r>
            <a:r>
              <a:rPr lang="en-GB" dirty="0" smtClean="0"/>
              <a:t>needed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Strategic thinking in marketing &amp; exporting </a:t>
            </a:r>
            <a:r>
              <a:rPr lang="en-GB" dirty="0" smtClean="0"/>
              <a:t>education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886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Delivers </a:t>
            </a:r>
            <a:r>
              <a:rPr lang="en-GB" dirty="0"/>
              <a:t>the message clearly</a:t>
            </a:r>
          </a:p>
          <a:p>
            <a:r>
              <a:rPr lang="en-GB" dirty="0" smtClean="0"/>
              <a:t>Confirms </a:t>
            </a:r>
            <a:r>
              <a:rPr lang="en-GB" dirty="0"/>
              <a:t>your credibility</a:t>
            </a:r>
          </a:p>
          <a:p>
            <a:r>
              <a:rPr lang="en-GB" dirty="0" smtClean="0"/>
              <a:t>Connects </a:t>
            </a:r>
            <a:r>
              <a:rPr lang="en-GB" dirty="0"/>
              <a:t>your target prospects emotionally</a:t>
            </a:r>
          </a:p>
          <a:p>
            <a:r>
              <a:rPr lang="en-GB" dirty="0" smtClean="0"/>
              <a:t> </a:t>
            </a:r>
            <a:r>
              <a:rPr lang="en-GB" dirty="0"/>
              <a:t>Motivates the buyer</a:t>
            </a:r>
          </a:p>
          <a:p>
            <a:r>
              <a:rPr lang="en-GB" dirty="0" smtClean="0"/>
              <a:t>Concretes user loyalty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Objectives of a good branding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162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</a:t>
            </a:r>
            <a:r>
              <a:rPr lang="en-GB" dirty="0"/>
              <a:t>the needs </a:t>
            </a:r>
            <a:r>
              <a:rPr lang="en-GB" dirty="0" smtClean="0"/>
              <a:t>of </a:t>
            </a:r>
            <a:r>
              <a:rPr lang="en-GB" dirty="0"/>
              <a:t>your </a:t>
            </a:r>
            <a:r>
              <a:rPr lang="en-GB" dirty="0" smtClean="0"/>
              <a:t>customers</a:t>
            </a:r>
          </a:p>
          <a:p>
            <a:r>
              <a:rPr lang="en-GB" dirty="0" smtClean="0"/>
              <a:t>integrate </a:t>
            </a:r>
            <a:r>
              <a:rPr lang="en-GB" dirty="0"/>
              <a:t>your brand strategies </a:t>
            </a:r>
            <a:r>
              <a:rPr lang="en-GB" dirty="0" smtClean="0"/>
              <a:t>at </a:t>
            </a:r>
            <a:r>
              <a:rPr lang="en-GB" dirty="0"/>
              <a:t>every point of public </a:t>
            </a:r>
            <a:r>
              <a:rPr lang="en-GB" dirty="0" smtClean="0"/>
              <a:t>contact</a:t>
            </a:r>
          </a:p>
          <a:p>
            <a:r>
              <a:rPr lang="en-GB" dirty="0" smtClean="0"/>
              <a:t>important </a:t>
            </a:r>
            <a:r>
              <a:rPr lang="en-GB" dirty="0"/>
              <a:t>to </a:t>
            </a:r>
            <a:r>
              <a:rPr lang="en-GB" dirty="0" smtClean="0"/>
              <a:t>invest time </a:t>
            </a:r>
            <a:r>
              <a:rPr lang="en-GB" dirty="0"/>
              <a:t>in researching, defining, and building your </a:t>
            </a:r>
            <a:r>
              <a:rPr lang="en-GB" dirty="0" smtClean="0"/>
              <a:t>brand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Toward branding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466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418253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Not prepared</a:t>
            </a:r>
          </a:p>
          <a:p>
            <a:pPr lvl="1"/>
            <a:r>
              <a:rPr lang="en-GB" dirty="0" smtClean="0"/>
              <a:t>Do not even think about offering to China a programme which have been prepared for a Finnish </a:t>
            </a:r>
            <a:r>
              <a:rPr lang="en-GB" dirty="0" smtClean="0"/>
              <a:t>student/audience</a:t>
            </a:r>
            <a:endParaRPr lang="en-GB" dirty="0" smtClean="0"/>
          </a:p>
          <a:p>
            <a:r>
              <a:rPr lang="en-GB" dirty="0" smtClean="0"/>
              <a:t>Lacking resources</a:t>
            </a:r>
          </a:p>
          <a:p>
            <a:pPr lvl="1"/>
            <a:r>
              <a:rPr lang="en-GB" dirty="0" smtClean="0"/>
              <a:t>Investment</a:t>
            </a:r>
          </a:p>
          <a:p>
            <a:pPr lvl="1"/>
            <a:r>
              <a:rPr lang="en-GB" dirty="0" smtClean="0"/>
              <a:t>Experiences</a:t>
            </a:r>
          </a:p>
          <a:p>
            <a:pPr lvl="1"/>
            <a:r>
              <a:rPr lang="en-GB" dirty="0" smtClean="0"/>
              <a:t>Experts</a:t>
            </a:r>
          </a:p>
          <a:p>
            <a:r>
              <a:rPr lang="en-GB" dirty="0" smtClean="0"/>
              <a:t>Not even realise that marketing is necessary and it requires resources</a:t>
            </a:r>
          </a:p>
          <a:p>
            <a:pPr lvl="1"/>
            <a:r>
              <a:rPr lang="en-GB" dirty="0" smtClean="0"/>
              <a:t>We need to understand that we are now living in a global market economy </a:t>
            </a:r>
          </a:p>
          <a:p>
            <a:r>
              <a:rPr lang="en-GB" dirty="0" smtClean="0"/>
              <a:t>Little commitment to capacity building</a:t>
            </a:r>
          </a:p>
          <a:p>
            <a:pPr lvl="1"/>
            <a:r>
              <a:rPr lang="en-GB" dirty="0" smtClean="0"/>
              <a:t>Importance of research and partnership with Chinese universities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in marketing 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67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Few concrete products to market</a:t>
            </a:r>
          </a:p>
          <a:p>
            <a:pPr lvl="1"/>
            <a:r>
              <a:rPr lang="en-GB" dirty="0"/>
              <a:t>Risks with products which are not ready for the market place</a:t>
            </a:r>
          </a:p>
          <a:p>
            <a:r>
              <a:rPr lang="en-GB" dirty="0"/>
              <a:t>Little knowledge about targeting market</a:t>
            </a:r>
          </a:p>
          <a:p>
            <a:pPr lvl="1"/>
            <a:r>
              <a:rPr lang="en-GB" dirty="0"/>
              <a:t>Why just Shanghai and Beijing?</a:t>
            </a:r>
          </a:p>
          <a:p>
            <a:pPr lvl="1"/>
            <a:r>
              <a:rPr lang="en-GB" dirty="0"/>
              <a:t>Importance to identify growing </a:t>
            </a:r>
            <a:r>
              <a:rPr lang="en-GB" dirty="0" smtClean="0"/>
              <a:t>regions/cities and the natures of them</a:t>
            </a:r>
            <a:endParaRPr lang="en-GB" dirty="0"/>
          </a:p>
          <a:p>
            <a:r>
              <a:rPr lang="en-GB" dirty="0"/>
              <a:t>Too optimistic to the reality than it is </a:t>
            </a:r>
          </a:p>
          <a:p>
            <a:pPr lvl="1"/>
            <a:r>
              <a:rPr lang="en-GB" dirty="0"/>
              <a:t>Due to the lack of knowledge and understanding</a:t>
            </a:r>
          </a:p>
          <a:p>
            <a:r>
              <a:rPr lang="en-GB" dirty="0"/>
              <a:t>Lack of a brand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8BA6-305A-49E0-A780-A1E83B0B1B77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in marketing </a:t>
            </a:r>
            <a:r>
              <a:rPr lang="en-GB" dirty="0" smtClean="0"/>
              <a:t>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86192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1833</Words>
  <Application>Microsoft Office PowerPoint</Application>
  <PresentationFormat>On-screen Show (4:3)</PresentationFormat>
  <Paragraphs>271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Waveform</vt:lpstr>
      <vt:lpstr>Marketing and branding for Finnish education export to China CEREC Lecture Series</vt:lpstr>
      <vt:lpstr>Branding, marketing and exporting</vt:lpstr>
      <vt:lpstr>Main topics</vt:lpstr>
      <vt:lpstr>Strategic thinking in marketing &amp; exporting education I</vt:lpstr>
      <vt:lpstr>Strategic thinking in marketing &amp; exporting education II</vt:lpstr>
      <vt:lpstr>Objectives of a good branding</vt:lpstr>
      <vt:lpstr>Toward branding</vt:lpstr>
      <vt:lpstr>Challenges in marketing I</vt:lpstr>
      <vt:lpstr>Challenges in marketing II</vt:lpstr>
      <vt:lpstr>Chinese market and targeting groups</vt:lpstr>
      <vt:lpstr>Strategies for Different Programmes and Target Groups</vt:lpstr>
      <vt:lpstr>Strategies for Different Programmes and Target Groups</vt:lpstr>
      <vt:lpstr>Strategies for Different Programmes and Target Groups</vt:lpstr>
      <vt:lpstr>Chinese customers’ thinking</vt:lpstr>
      <vt:lpstr>Marketing approaches at the national level I</vt:lpstr>
      <vt:lpstr>Marketing approaches at the national level II</vt:lpstr>
      <vt:lpstr>Tactics in marketing to China for individual exporters</vt:lpstr>
      <vt:lpstr>Tactics in working with Chinese for individual exporters</vt:lpstr>
      <vt:lpstr>Solution to the disadvantaged ranking positions (Hed)</vt:lpstr>
      <vt:lpstr>Stories of Higher Education Group (HEG)</vt:lpstr>
      <vt:lpstr>“Recipe” of success</vt:lpstr>
      <vt:lpstr>Branding of HEG</vt:lpstr>
      <vt:lpstr>What we can learn from our others?  Germany as a case</vt:lpstr>
      <vt:lpstr>Financial support in Germany</vt:lpstr>
      <vt:lpstr>Challenges in Germany</vt:lpstr>
      <vt:lpstr>CEREC’s role</vt:lpstr>
      <vt:lpstr>Don’t export to China, if</vt:lpstr>
      <vt:lpstr>Concluding words</vt:lpstr>
    </vt:vector>
  </TitlesOfParts>
  <Company>Tampereen yliopisto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and branding Finnish education in China</dc:title>
  <dc:creator>Yuzhuo Cai</dc:creator>
  <cp:lastModifiedBy>cj77467</cp:lastModifiedBy>
  <cp:revision>80</cp:revision>
  <dcterms:created xsi:type="dcterms:W3CDTF">2012-04-10T12:14:45Z</dcterms:created>
  <dcterms:modified xsi:type="dcterms:W3CDTF">2012-04-18T12:37:22Z</dcterms:modified>
</cp:coreProperties>
</file>