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20"/>
  </p:notesMasterIdLst>
  <p:sldIdLst>
    <p:sldId id="256" r:id="rId2"/>
    <p:sldId id="295" r:id="rId3"/>
    <p:sldId id="297" r:id="rId4"/>
    <p:sldId id="296" r:id="rId5"/>
    <p:sldId id="281" r:id="rId6"/>
    <p:sldId id="286" r:id="rId7"/>
    <p:sldId id="287" r:id="rId8"/>
    <p:sldId id="288" r:id="rId9"/>
    <p:sldId id="289" r:id="rId10"/>
    <p:sldId id="290" r:id="rId11"/>
    <p:sldId id="291" r:id="rId12"/>
    <p:sldId id="292" r:id="rId13"/>
    <p:sldId id="298" r:id="rId14"/>
    <p:sldId id="301" r:id="rId15"/>
    <p:sldId id="294" r:id="rId16"/>
    <p:sldId id="293" r:id="rId17"/>
    <p:sldId id="299" r:id="rId18"/>
    <p:sldId id="280" r:id="rId19"/>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95033" autoAdjust="0"/>
  </p:normalViewPr>
  <p:slideViewPr>
    <p:cSldViewPr snapToGrid="0">
      <p:cViewPr varScale="1">
        <p:scale>
          <a:sx n="78" d="100"/>
          <a:sy n="78" d="100"/>
        </p:scale>
        <p:origin x="93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18BDF3-B273-4FF1-B409-3588F7C9FA7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FI"/>
        </a:p>
      </dgm:t>
    </dgm:pt>
    <dgm:pt modelId="{C15F4DB0-DAF4-49B5-930C-61A3E90C4F61}">
      <dgm:prSet phldrT="[Text]"/>
      <dgm:spPr>
        <a:solidFill>
          <a:schemeClr val="tx2">
            <a:lumMod val="90000"/>
            <a:lumOff val="10000"/>
          </a:schemeClr>
        </a:solidFill>
      </dgm:spPr>
      <dgm:t>
        <a:bodyPr/>
        <a:lstStyle/>
        <a:p>
          <a:r>
            <a:rPr lang="en-US" dirty="0">
              <a:latin typeface="Cambria" panose="02040503050406030204" pitchFamily="18" charset="0"/>
              <a:ea typeface="Cambria" panose="02040503050406030204" pitchFamily="18" charset="0"/>
            </a:rPr>
            <a:t>Opening: Ideas behind this meeting and objectives </a:t>
          </a:r>
          <a:endParaRPr lang="en-FI" dirty="0">
            <a:latin typeface="Cambria" panose="02040503050406030204" pitchFamily="18" charset="0"/>
            <a:ea typeface="Cambria" panose="02040503050406030204" pitchFamily="18" charset="0"/>
          </a:endParaRPr>
        </a:p>
      </dgm:t>
    </dgm:pt>
    <dgm:pt modelId="{C6EDA581-49C2-4665-B6F0-D0C358EA44B0}" type="parTrans" cxnId="{5E957966-F700-4E0A-AB23-3C484C6BE91F}">
      <dgm:prSet/>
      <dgm:spPr/>
      <dgm:t>
        <a:bodyPr/>
        <a:lstStyle/>
        <a:p>
          <a:endParaRPr lang="en-FI"/>
        </a:p>
      </dgm:t>
    </dgm:pt>
    <dgm:pt modelId="{630FE0FC-B99A-497B-9C29-57B827EAA541}" type="sibTrans" cxnId="{5E957966-F700-4E0A-AB23-3C484C6BE91F}">
      <dgm:prSet/>
      <dgm:spPr/>
      <dgm:t>
        <a:bodyPr/>
        <a:lstStyle/>
        <a:p>
          <a:endParaRPr lang="en-FI"/>
        </a:p>
      </dgm:t>
    </dgm:pt>
    <dgm:pt modelId="{BB373EBF-858F-413D-B524-CD7607DACAF8}">
      <dgm:prSet phldrT="[Text]"/>
      <dgm:spPr>
        <a:solidFill>
          <a:schemeClr val="tx2">
            <a:lumMod val="90000"/>
            <a:lumOff val="10000"/>
          </a:schemeClr>
        </a:solidFill>
      </dgm:spPr>
      <dgm:t>
        <a:bodyPr/>
        <a:lstStyle/>
        <a:p>
          <a:r>
            <a:rPr lang="en-US" dirty="0">
              <a:latin typeface="Cambria" panose="02040503050406030204" pitchFamily="18" charset="0"/>
              <a:ea typeface="Cambria" panose="02040503050406030204" pitchFamily="18" charset="0"/>
            </a:rPr>
            <a:t>Self-introduction </a:t>
          </a:r>
          <a:endParaRPr lang="en-FI" dirty="0">
            <a:latin typeface="Cambria" panose="02040503050406030204" pitchFamily="18" charset="0"/>
            <a:ea typeface="Cambria" panose="02040503050406030204" pitchFamily="18" charset="0"/>
          </a:endParaRPr>
        </a:p>
      </dgm:t>
    </dgm:pt>
    <dgm:pt modelId="{BA7F5CB9-6C89-422D-A1A0-0F0A5DE24AE6}" type="parTrans" cxnId="{CECF2368-96B2-45A3-AA1B-7990BED689C1}">
      <dgm:prSet/>
      <dgm:spPr/>
      <dgm:t>
        <a:bodyPr/>
        <a:lstStyle/>
        <a:p>
          <a:endParaRPr lang="en-FI"/>
        </a:p>
      </dgm:t>
    </dgm:pt>
    <dgm:pt modelId="{DA2C7724-F38D-439D-973B-2F084097DB15}" type="sibTrans" cxnId="{CECF2368-96B2-45A3-AA1B-7990BED689C1}">
      <dgm:prSet/>
      <dgm:spPr/>
      <dgm:t>
        <a:bodyPr/>
        <a:lstStyle/>
        <a:p>
          <a:endParaRPr lang="en-FI"/>
        </a:p>
      </dgm:t>
    </dgm:pt>
    <dgm:pt modelId="{64CBB898-903A-4232-84B7-BAB25596B865}">
      <dgm:prSet/>
      <dgm:spPr>
        <a:solidFill>
          <a:schemeClr val="tx2">
            <a:lumMod val="90000"/>
            <a:lumOff val="10000"/>
          </a:schemeClr>
        </a:solidFill>
      </dgm:spPr>
      <dgm:t>
        <a:bodyPr/>
        <a:lstStyle/>
        <a:p>
          <a:r>
            <a:rPr lang="en-US" dirty="0">
              <a:latin typeface="Cambria" panose="02040503050406030204" pitchFamily="18" charset="0"/>
              <a:ea typeface="Cambria" panose="02040503050406030204" pitchFamily="18" charset="0"/>
            </a:rPr>
            <a:t>Brief introduction to “Asia as Method” (Chen 2010) </a:t>
          </a:r>
        </a:p>
      </dgm:t>
    </dgm:pt>
    <dgm:pt modelId="{2DE5CE39-E456-48FE-8093-08F159D3476F}" type="parTrans" cxnId="{15065F44-B4AA-4014-9FEE-658928D83CCE}">
      <dgm:prSet/>
      <dgm:spPr/>
      <dgm:t>
        <a:bodyPr/>
        <a:lstStyle/>
        <a:p>
          <a:endParaRPr lang="en-FI"/>
        </a:p>
      </dgm:t>
    </dgm:pt>
    <dgm:pt modelId="{CF1D5E24-4482-418A-9738-65BDB3942C02}" type="sibTrans" cxnId="{15065F44-B4AA-4014-9FEE-658928D83CCE}">
      <dgm:prSet/>
      <dgm:spPr/>
      <dgm:t>
        <a:bodyPr/>
        <a:lstStyle/>
        <a:p>
          <a:endParaRPr lang="en-FI"/>
        </a:p>
      </dgm:t>
    </dgm:pt>
    <dgm:pt modelId="{8236AE39-9CAF-4E30-BB3D-3CB23A19D37E}">
      <dgm:prSet/>
      <dgm:spPr>
        <a:solidFill>
          <a:schemeClr val="tx2">
            <a:lumMod val="90000"/>
            <a:lumOff val="10000"/>
          </a:schemeClr>
        </a:solidFill>
      </dgm:spPr>
      <dgm:t>
        <a:bodyPr/>
        <a:lstStyle/>
        <a:p>
          <a:r>
            <a:rPr lang="en-US" dirty="0">
              <a:latin typeface="Cambria" panose="02040503050406030204" pitchFamily="18" charset="0"/>
              <a:ea typeface="Cambria" panose="02040503050406030204" pitchFamily="18" charset="0"/>
            </a:rPr>
            <a:t>Free discussion </a:t>
          </a:r>
        </a:p>
      </dgm:t>
    </dgm:pt>
    <dgm:pt modelId="{3E05AD3B-8AA5-444C-B293-A1134D1C3B05}" type="parTrans" cxnId="{48E892FF-E11F-42BF-B3D8-8F68071FFCA3}">
      <dgm:prSet/>
      <dgm:spPr/>
      <dgm:t>
        <a:bodyPr/>
        <a:lstStyle/>
        <a:p>
          <a:endParaRPr lang="en-FI"/>
        </a:p>
      </dgm:t>
    </dgm:pt>
    <dgm:pt modelId="{58C61B18-F828-48B8-805C-B4549A156E08}" type="sibTrans" cxnId="{48E892FF-E11F-42BF-B3D8-8F68071FFCA3}">
      <dgm:prSet/>
      <dgm:spPr/>
      <dgm:t>
        <a:bodyPr/>
        <a:lstStyle/>
        <a:p>
          <a:endParaRPr lang="en-FI"/>
        </a:p>
      </dgm:t>
    </dgm:pt>
    <dgm:pt modelId="{2C0884EA-4D02-4898-A01D-19BD682722A2}" type="pres">
      <dgm:prSet presAssocID="{AE18BDF3-B273-4FF1-B409-3588F7C9FA75}" presName="linear" presStyleCnt="0">
        <dgm:presLayoutVars>
          <dgm:dir/>
          <dgm:animLvl val="lvl"/>
          <dgm:resizeHandles val="exact"/>
        </dgm:presLayoutVars>
      </dgm:prSet>
      <dgm:spPr/>
    </dgm:pt>
    <dgm:pt modelId="{3983F25C-9FA6-4133-A5BA-403CD669E95B}" type="pres">
      <dgm:prSet presAssocID="{C15F4DB0-DAF4-49B5-930C-61A3E90C4F61}" presName="parentLin" presStyleCnt="0"/>
      <dgm:spPr/>
    </dgm:pt>
    <dgm:pt modelId="{ED9B1F7B-30A2-4E89-929A-6000EFB40CC7}" type="pres">
      <dgm:prSet presAssocID="{C15F4DB0-DAF4-49B5-930C-61A3E90C4F61}" presName="parentLeftMargin" presStyleLbl="node1" presStyleIdx="0" presStyleCnt="4"/>
      <dgm:spPr/>
    </dgm:pt>
    <dgm:pt modelId="{7ECA1150-DE29-42A2-929D-950D67C19B18}" type="pres">
      <dgm:prSet presAssocID="{C15F4DB0-DAF4-49B5-930C-61A3E90C4F61}" presName="parentText" presStyleLbl="node1" presStyleIdx="0" presStyleCnt="4">
        <dgm:presLayoutVars>
          <dgm:chMax val="0"/>
          <dgm:bulletEnabled val="1"/>
        </dgm:presLayoutVars>
      </dgm:prSet>
      <dgm:spPr/>
    </dgm:pt>
    <dgm:pt modelId="{F8BD21E1-BC73-4A30-940E-C242B7DA9CEE}" type="pres">
      <dgm:prSet presAssocID="{C15F4DB0-DAF4-49B5-930C-61A3E90C4F61}" presName="negativeSpace" presStyleCnt="0"/>
      <dgm:spPr/>
    </dgm:pt>
    <dgm:pt modelId="{2145BC8A-8CEB-436E-88AF-AFB61FCC42D3}" type="pres">
      <dgm:prSet presAssocID="{C15F4DB0-DAF4-49B5-930C-61A3E90C4F61}" presName="childText" presStyleLbl="conFgAcc1" presStyleIdx="0" presStyleCnt="4">
        <dgm:presLayoutVars>
          <dgm:bulletEnabled val="1"/>
        </dgm:presLayoutVars>
      </dgm:prSet>
      <dgm:spPr/>
    </dgm:pt>
    <dgm:pt modelId="{ABDCAEB5-6278-44F0-8519-8E4903F8708B}" type="pres">
      <dgm:prSet presAssocID="{630FE0FC-B99A-497B-9C29-57B827EAA541}" presName="spaceBetweenRectangles" presStyleCnt="0"/>
      <dgm:spPr/>
    </dgm:pt>
    <dgm:pt modelId="{F03EFA37-2AA3-4B65-966F-3CAEE8A4A963}" type="pres">
      <dgm:prSet presAssocID="{BB373EBF-858F-413D-B524-CD7607DACAF8}" presName="parentLin" presStyleCnt="0"/>
      <dgm:spPr/>
    </dgm:pt>
    <dgm:pt modelId="{C6142F86-29F8-4C99-A26A-0345A9642AEA}" type="pres">
      <dgm:prSet presAssocID="{BB373EBF-858F-413D-B524-CD7607DACAF8}" presName="parentLeftMargin" presStyleLbl="node1" presStyleIdx="0" presStyleCnt="4"/>
      <dgm:spPr/>
    </dgm:pt>
    <dgm:pt modelId="{61C5EC3B-3C5E-4EEE-B7EC-4717D181BD61}" type="pres">
      <dgm:prSet presAssocID="{BB373EBF-858F-413D-B524-CD7607DACAF8}" presName="parentText" presStyleLbl="node1" presStyleIdx="1" presStyleCnt="4">
        <dgm:presLayoutVars>
          <dgm:chMax val="0"/>
          <dgm:bulletEnabled val="1"/>
        </dgm:presLayoutVars>
      </dgm:prSet>
      <dgm:spPr/>
    </dgm:pt>
    <dgm:pt modelId="{A4525268-16EC-42F8-BF3C-C8727BCAB440}" type="pres">
      <dgm:prSet presAssocID="{BB373EBF-858F-413D-B524-CD7607DACAF8}" presName="negativeSpace" presStyleCnt="0"/>
      <dgm:spPr/>
    </dgm:pt>
    <dgm:pt modelId="{9E166B19-0458-449A-8F5F-C543AD7E235A}" type="pres">
      <dgm:prSet presAssocID="{BB373EBF-858F-413D-B524-CD7607DACAF8}" presName="childText" presStyleLbl="conFgAcc1" presStyleIdx="1" presStyleCnt="4">
        <dgm:presLayoutVars>
          <dgm:bulletEnabled val="1"/>
        </dgm:presLayoutVars>
      </dgm:prSet>
      <dgm:spPr/>
    </dgm:pt>
    <dgm:pt modelId="{5B46E7EE-9912-43AD-A7FE-6A2B4AFAF6F9}" type="pres">
      <dgm:prSet presAssocID="{DA2C7724-F38D-439D-973B-2F084097DB15}" presName="spaceBetweenRectangles" presStyleCnt="0"/>
      <dgm:spPr/>
    </dgm:pt>
    <dgm:pt modelId="{FA9DA400-8EEF-4B77-B906-649F175B7716}" type="pres">
      <dgm:prSet presAssocID="{64CBB898-903A-4232-84B7-BAB25596B865}" presName="parentLin" presStyleCnt="0"/>
      <dgm:spPr/>
    </dgm:pt>
    <dgm:pt modelId="{6BAB68AD-6866-4112-A9D9-4882E1E1D0F8}" type="pres">
      <dgm:prSet presAssocID="{64CBB898-903A-4232-84B7-BAB25596B865}" presName="parentLeftMargin" presStyleLbl="node1" presStyleIdx="1" presStyleCnt="4"/>
      <dgm:spPr/>
    </dgm:pt>
    <dgm:pt modelId="{A573F465-7DF9-40E0-903F-AACC73815811}" type="pres">
      <dgm:prSet presAssocID="{64CBB898-903A-4232-84B7-BAB25596B865}" presName="parentText" presStyleLbl="node1" presStyleIdx="2" presStyleCnt="4">
        <dgm:presLayoutVars>
          <dgm:chMax val="0"/>
          <dgm:bulletEnabled val="1"/>
        </dgm:presLayoutVars>
      </dgm:prSet>
      <dgm:spPr/>
    </dgm:pt>
    <dgm:pt modelId="{490FD585-D1FA-4F68-BD55-D152F3344653}" type="pres">
      <dgm:prSet presAssocID="{64CBB898-903A-4232-84B7-BAB25596B865}" presName="negativeSpace" presStyleCnt="0"/>
      <dgm:spPr/>
    </dgm:pt>
    <dgm:pt modelId="{5384C4B4-D56D-44F4-8517-AEAF0FE35317}" type="pres">
      <dgm:prSet presAssocID="{64CBB898-903A-4232-84B7-BAB25596B865}" presName="childText" presStyleLbl="conFgAcc1" presStyleIdx="2" presStyleCnt="4">
        <dgm:presLayoutVars>
          <dgm:bulletEnabled val="1"/>
        </dgm:presLayoutVars>
      </dgm:prSet>
      <dgm:spPr/>
    </dgm:pt>
    <dgm:pt modelId="{07005B7E-A9FB-4783-9325-69A86D40A856}" type="pres">
      <dgm:prSet presAssocID="{CF1D5E24-4482-418A-9738-65BDB3942C02}" presName="spaceBetweenRectangles" presStyleCnt="0"/>
      <dgm:spPr/>
    </dgm:pt>
    <dgm:pt modelId="{789ABF4A-3B54-4346-BB8D-AB32D3565C0F}" type="pres">
      <dgm:prSet presAssocID="{8236AE39-9CAF-4E30-BB3D-3CB23A19D37E}" presName="parentLin" presStyleCnt="0"/>
      <dgm:spPr/>
    </dgm:pt>
    <dgm:pt modelId="{1089D5A0-0430-4244-81BF-9BAB56DE90E1}" type="pres">
      <dgm:prSet presAssocID="{8236AE39-9CAF-4E30-BB3D-3CB23A19D37E}" presName="parentLeftMargin" presStyleLbl="node1" presStyleIdx="2" presStyleCnt="4"/>
      <dgm:spPr/>
    </dgm:pt>
    <dgm:pt modelId="{EA776276-690F-4135-8B7D-B0EE130A2511}" type="pres">
      <dgm:prSet presAssocID="{8236AE39-9CAF-4E30-BB3D-3CB23A19D37E}" presName="parentText" presStyleLbl="node1" presStyleIdx="3" presStyleCnt="4">
        <dgm:presLayoutVars>
          <dgm:chMax val="0"/>
          <dgm:bulletEnabled val="1"/>
        </dgm:presLayoutVars>
      </dgm:prSet>
      <dgm:spPr/>
    </dgm:pt>
    <dgm:pt modelId="{5402BA65-BE3B-478E-BCC6-1286563234F7}" type="pres">
      <dgm:prSet presAssocID="{8236AE39-9CAF-4E30-BB3D-3CB23A19D37E}" presName="negativeSpace" presStyleCnt="0"/>
      <dgm:spPr/>
    </dgm:pt>
    <dgm:pt modelId="{74D24F08-5C99-44F1-94E3-917E5745858A}" type="pres">
      <dgm:prSet presAssocID="{8236AE39-9CAF-4E30-BB3D-3CB23A19D37E}" presName="childText" presStyleLbl="conFgAcc1" presStyleIdx="3" presStyleCnt="4">
        <dgm:presLayoutVars>
          <dgm:bulletEnabled val="1"/>
        </dgm:presLayoutVars>
      </dgm:prSet>
      <dgm:spPr/>
    </dgm:pt>
  </dgm:ptLst>
  <dgm:cxnLst>
    <dgm:cxn modelId="{6F4AC206-BEE9-4D37-954E-B8612D58F44D}" type="presOf" srcId="{C15F4DB0-DAF4-49B5-930C-61A3E90C4F61}" destId="{ED9B1F7B-30A2-4E89-929A-6000EFB40CC7}" srcOrd="0" destOrd="0" presId="urn:microsoft.com/office/officeart/2005/8/layout/list1"/>
    <dgm:cxn modelId="{C4591B12-484A-4C51-B51D-02EF387D3123}" type="presOf" srcId="{C15F4DB0-DAF4-49B5-930C-61A3E90C4F61}" destId="{7ECA1150-DE29-42A2-929D-950D67C19B18}" srcOrd="1" destOrd="0" presId="urn:microsoft.com/office/officeart/2005/8/layout/list1"/>
    <dgm:cxn modelId="{3BADB617-98F8-4136-AAA4-3B3435BA3780}" type="presOf" srcId="{AE18BDF3-B273-4FF1-B409-3588F7C9FA75}" destId="{2C0884EA-4D02-4898-A01D-19BD682722A2}" srcOrd="0" destOrd="0" presId="urn:microsoft.com/office/officeart/2005/8/layout/list1"/>
    <dgm:cxn modelId="{F2DC3437-79A7-4BDD-9510-A80530871C5F}" type="presOf" srcId="{8236AE39-9CAF-4E30-BB3D-3CB23A19D37E}" destId="{1089D5A0-0430-4244-81BF-9BAB56DE90E1}" srcOrd="0" destOrd="0" presId="urn:microsoft.com/office/officeart/2005/8/layout/list1"/>
    <dgm:cxn modelId="{15065F44-B4AA-4014-9FEE-658928D83CCE}" srcId="{AE18BDF3-B273-4FF1-B409-3588F7C9FA75}" destId="{64CBB898-903A-4232-84B7-BAB25596B865}" srcOrd="2" destOrd="0" parTransId="{2DE5CE39-E456-48FE-8093-08F159D3476F}" sibTransId="{CF1D5E24-4482-418A-9738-65BDB3942C02}"/>
    <dgm:cxn modelId="{43E6EA64-9371-46E0-B463-A4C315DA3972}" type="presOf" srcId="{64CBB898-903A-4232-84B7-BAB25596B865}" destId="{A573F465-7DF9-40E0-903F-AACC73815811}" srcOrd="1" destOrd="0" presId="urn:microsoft.com/office/officeart/2005/8/layout/list1"/>
    <dgm:cxn modelId="{B1BC2266-5694-446E-BDFE-40255BBE3324}" type="presOf" srcId="{BB373EBF-858F-413D-B524-CD7607DACAF8}" destId="{61C5EC3B-3C5E-4EEE-B7EC-4717D181BD61}" srcOrd="1" destOrd="0" presId="urn:microsoft.com/office/officeart/2005/8/layout/list1"/>
    <dgm:cxn modelId="{5E957966-F700-4E0A-AB23-3C484C6BE91F}" srcId="{AE18BDF3-B273-4FF1-B409-3588F7C9FA75}" destId="{C15F4DB0-DAF4-49B5-930C-61A3E90C4F61}" srcOrd="0" destOrd="0" parTransId="{C6EDA581-49C2-4665-B6F0-D0C358EA44B0}" sibTransId="{630FE0FC-B99A-497B-9C29-57B827EAA541}"/>
    <dgm:cxn modelId="{CECF2368-96B2-45A3-AA1B-7990BED689C1}" srcId="{AE18BDF3-B273-4FF1-B409-3588F7C9FA75}" destId="{BB373EBF-858F-413D-B524-CD7607DACAF8}" srcOrd="1" destOrd="0" parTransId="{BA7F5CB9-6C89-422D-A1A0-0F0A5DE24AE6}" sibTransId="{DA2C7724-F38D-439D-973B-2F084097DB15}"/>
    <dgm:cxn modelId="{A236F9C2-1DE8-4BD4-8810-316A06CBD4C3}" type="presOf" srcId="{8236AE39-9CAF-4E30-BB3D-3CB23A19D37E}" destId="{EA776276-690F-4135-8B7D-B0EE130A2511}" srcOrd="1" destOrd="0" presId="urn:microsoft.com/office/officeart/2005/8/layout/list1"/>
    <dgm:cxn modelId="{97B396C8-29D5-458A-A2C0-467AD26F4B93}" type="presOf" srcId="{BB373EBF-858F-413D-B524-CD7607DACAF8}" destId="{C6142F86-29F8-4C99-A26A-0345A9642AEA}" srcOrd="0" destOrd="0" presId="urn:microsoft.com/office/officeart/2005/8/layout/list1"/>
    <dgm:cxn modelId="{83FBD5FB-1B99-4A93-93AC-70EA77212A7C}" type="presOf" srcId="{64CBB898-903A-4232-84B7-BAB25596B865}" destId="{6BAB68AD-6866-4112-A9D9-4882E1E1D0F8}" srcOrd="0" destOrd="0" presId="urn:microsoft.com/office/officeart/2005/8/layout/list1"/>
    <dgm:cxn modelId="{48E892FF-E11F-42BF-B3D8-8F68071FFCA3}" srcId="{AE18BDF3-B273-4FF1-B409-3588F7C9FA75}" destId="{8236AE39-9CAF-4E30-BB3D-3CB23A19D37E}" srcOrd="3" destOrd="0" parTransId="{3E05AD3B-8AA5-444C-B293-A1134D1C3B05}" sibTransId="{58C61B18-F828-48B8-805C-B4549A156E08}"/>
    <dgm:cxn modelId="{64A3E601-3448-41BD-AA0D-B4DAD14B29D9}" type="presParOf" srcId="{2C0884EA-4D02-4898-A01D-19BD682722A2}" destId="{3983F25C-9FA6-4133-A5BA-403CD669E95B}" srcOrd="0" destOrd="0" presId="urn:microsoft.com/office/officeart/2005/8/layout/list1"/>
    <dgm:cxn modelId="{359683CF-F44E-4172-B22A-F18A6966C6E7}" type="presParOf" srcId="{3983F25C-9FA6-4133-A5BA-403CD669E95B}" destId="{ED9B1F7B-30A2-4E89-929A-6000EFB40CC7}" srcOrd="0" destOrd="0" presId="urn:microsoft.com/office/officeart/2005/8/layout/list1"/>
    <dgm:cxn modelId="{C2CEB7DC-CEE3-4AAD-9BE6-5D09C8B005EF}" type="presParOf" srcId="{3983F25C-9FA6-4133-A5BA-403CD669E95B}" destId="{7ECA1150-DE29-42A2-929D-950D67C19B18}" srcOrd="1" destOrd="0" presId="urn:microsoft.com/office/officeart/2005/8/layout/list1"/>
    <dgm:cxn modelId="{4E6649FF-C519-4719-B006-86F0982B8474}" type="presParOf" srcId="{2C0884EA-4D02-4898-A01D-19BD682722A2}" destId="{F8BD21E1-BC73-4A30-940E-C242B7DA9CEE}" srcOrd="1" destOrd="0" presId="urn:microsoft.com/office/officeart/2005/8/layout/list1"/>
    <dgm:cxn modelId="{6FF774BB-65F3-4B45-BAD6-5FCE73BF3954}" type="presParOf" srcId="{2C0884EA-4D02-4898-A01D-19BD682722A2}" destId="{2145BC8A-8CEB-436E-88AF-AFB61FCC42D3}" srcOrd="2" destOrd="0" presId="urn:microsoft.com/office/officeart/2005/8/layout/list1"/>
    <dgm:cxn modelId="{DD0261DA-2F05-4871-B8B3-FBCC0909D3E8}" type="presParOf" srcId="{2C0884EA-4D02-4898-A01D-19BD682722A2}" destId="{ABDCAEB5-6278-44F0-8519-8E4903F8708B}" srcOrd="3" destOrd="0" presId="urn:microsoft.com/office/officeart/2005/8/layout/list1"/>
    <dgm:cxn modelId="{D9564B91-A5B1-431E-A974-45424D81CFF8}" type="presParOf" srcId="{2C0884EA-4D02-4898-A01D-19BD682722A2}" destId="{F03EFA37-2AA3-4B65-966F-3CAEE8A4A963}" srcOrd="4" destOrd="0" presId="urn:microsoft.com/office/officeart/2005/8/layout/list1"/>
    <dgm:cxn modelId="{F36ACF9A-2880-4B0C-9491-0F5E8BDCD828}" type="presParOf" srcId="{F03EFA37-2AA3-4B65-966F-3CAEE8A4A963}" destId="{C6142F86-29F8-4C99-A26A-0345A9642AEA}" srcOrd="0" destOrd="0" presId="urn:microsoft.com/office/officeart/2005/8/layout/list1"/>
    <dgm:cxn modelId="{439EC900-D703-4CF1-A022-9B511C3CBCB2}" type="presParOf" srcId="{F03EFA37-2AA3-4B65-966F-3CAEE8A4A963}" destId="{61C5EC3B-3C5E-4EEE-B7EC-4717D181BD61}" srcOrd="1" destOrd="0" presId="urn:microsoft.com/office/officeart/2005/8/layout/list1"/>
    <dgm:cxn modelId="{B6D1ED29-2984-400A-8DE4-3A48A92579C3}" type="presParOf" srcId="{2C0884EA-4D02-4898-A01D-19BD682722A2}" destId="{A4525268-16EC-42F8-BF3C-C8727BCAB440}" srcOrd="5" destOrd="0" presId="urn:microsoft.com/office/officeart/2005/8/layout/list1"/>
    <dgm:cxn modelId="{A60870F4-AD70-4E5F-8A5F-3DFAF96525DE}" type="presParOf" srcId="{2C0884EA-4D02-4898-A01D-19BD682722A2}" destId="{9E166B19-0458-449A-8F5F-C543AD7E235A}" srcOrd="6" destOrd="0" presId="urn:microsoft.com/office/officeart/2005/8/layout/list1"/>
    <dgm:cxn modelId="{15CD4560-5A08-4C9F-AB8D-46BFBEA94A06}" type="presParOf" srcId="{2C0884EA-4D02-4898-A01D-19BD682722A2}" destId="{5B46E7EE-9912-43AD-A7FE-6A2B4AFAF6F9}" srcOrd="7" destOrd="0" presId="urn:microsoft.com/office/officeart/2005/8/layout/list1"/>
    <dgm:cxn modelId="{3DAAA7C7-767B-419D-96A2-DE50624B95C3}" type="presParOf" srcId="{2C0884EA-4D02-4898-A01D-19BD682722A2}" destId="{FA9DA400-8EEF-4B77-B906-649F175B7716}" srcOrd="8" destOrd="0" presId="urn:microsoft.com/office/officeart/2005/8/layout/list1"/>
    <dgm:cxn modelId="{4DC8EBC6-5560-4E4C-BDEB-58D0A1E0B3AD}" type="presParOf" srcId="{FA9DA400-8EEF-4B77-B906-649F175B7716}" destId="{6BAB68AD-6866-4112-A9D9-4882E1E1D0F8}" srcOrd="0" destOrd="0" presId="urn:microsoft.com/office/officeart/2005/8/layout/list1"/>
    <dgm:cxn modelId="{CB20F550-9E93-45EF-AB93-79DC4284AEB4}" type="presParOf" srcId="{FA9DA400-8EEF-4B77-B906-649F175B7716}" destId="{A573F465-7DF9-40E0-903F-AACC73815811}" srcOrd="1" destOrd="0" presId="urn:microsoft.com/office/officeart/2005/8/layout/list1"/>
    <dgm:cxn modelId="{8D6F8E7D-3C38-4E88-A44C-30DE475C5A07}" type="presParOf" srcId="{2C0884EA-4D02-4898-A01D-19BD682722A2}" destId="{490FD585-D1FA-4F68-BD55-D152F3344653}" srcOrd="9" destOrd="0" presId="urn:microsoft.com/office/officeart/2005/8/layout/list1"/>
    <dgm:cxn modelId="{4128DE5D-6D14-4C74-90E3-06F15C5998A5}" type="presParOf" srcId="{2C0884EA-4D02-4898-A01D-19BD682722A2}" destId="{5384C4B4-D56D-44F4-8517-AEAF0FE35317}" srcOrd="10" destOrd="0" presId="urn:microsoft.com/office/officeart/2005/8/layout/list1"/>
    <dgm:cxn modelId="{9060DECE-A4EF-460C-9139-9BA5CC1DD127}" type="presParOf" srcId="{2C0884EA-4D02-4898-A01D-19BD682722A2}" destId="{07005B7E-A9FB-4783-9325-69A86D40A856}" srcOrd="11" destOrd="0" presId="urn:microsoft.com/office/officeart/2005/8/layout/list1"/>
    <dgm:cxn modelId="{48E654F6-D855-46C9-B9EF-081EFE9AD471}" type="presParOf" srcId="{2C0884EA-4D02-4898-A01D-19BD682722A2}" destId="{789ABF4A-3B54-4346-BB8D-AB32D3565C0F}" srcOrd="12" destOrd="0" presId="urn:microsoft.com/office/officeart/2005/8/layout/list1"/>
    <dgm:cxn modelId="{6A464182-9B30-4B21-94C3-8B0AB7E6B718}" type="presParOf" srcId="{789ABF4A-3B54-4346-BB8D-AB32D3565C0F}" destId="{1089D5A0-0430-4244-81BF-9BAB56DE90E1}" srcOrd="0" destOrd="0" presId="urn:microsoft.com/office/officeart/2005/8/layout/list1"/>
    <dgm:cxn modelId="{A3B58F2E-E674-40F7-ABF8-4DFE1F15B982}" type="presParOf" srcId="{789ABF4A-3B54-4346-BB8D-AB32D3565C0F}" destId="{EA776276-690F-4135-8B7D-B0EE130A2511}" srcOrd="1" destOrd="0" presId="urn:microsoft.com/office/officeart/2005/8/layout/list1"/>
    <dgm:cxn modelId="{BE6B66CC-FD91-44D4-8FD9-1CEA7A9C11F5}" type="presParOf" srcId="{2C0884EA-4D02-4898-A01D-19BD682722A2}" destId="{5402BA65-BE3B-478E-BCC6-1286563234F7}" srcOrd="13" destOrd="0" presId="urn:microsoft.com/office/officeart/2005/8/layout/list1"/>
    <dgm:cxn modelId="{EA51EC64-9BC5-4BCA-A2D0-EC7DC7CFBBB4}" type="presParOf" srcId="{2C0884EA-4D02-4898-A01D-19BD682722A2}" destId="{74D24F08-5C99-44F1-94E3-917E5745858A}"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B16966-6C21-4E11-8B52-7B88128B07B6}"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FI"/>
        </a:p>
      </dgm:t>
    </dgm:pt>
    <dgm:pt modelId="{5BE9A123-818A-4AF8-87BD-54F8D1440ACF}">
      <dgm:prSet phldrT="[Text]" custT="1"/>
      <dgm:spPr/>
      <dgm:t>
        <a:bodyPr/>
        <a:lstStyle/>
        <a:p>
          <a:r>
            <a:rPr lang="en-GB" sz="1600" b="1" dirty="0">
              <a:latin typeface="Cambria" panose="02040503050406030204" pitchFamily="18" charset="0"/>
              <a:ea typeface="Cambria" panose="02040503050406030204" pitchFamily="18" charset="0"/>
            </a:rPr>
            <a:t>EAST</a:t>
          </a:r>
          <a:endParaRPr lang="en-FI" sz="1600" b="1" dirty="0">
            <a:latin typeface="Cambria" panose="02040503050406030204" pitchFamily="18" charset="0"/>
            <a:ea typeface="Cambria" panose="02040503050406030204" pitchFamily="18" charset="0"/>
          </a:endParaRPr>
        </a:p>
      </dgm:t>
    </dgm:pt>
    <dgm:pt modelId="{B6C9E867-3D88-44C2-A390-0A2683402C28}" type="parTrans" cxnId="{ADE75B6C-B5CD-4414-AAED-8C5FB441C09A}">
      <dgm:prSet/>
      <dgm:spPr/>
      <dgm:t>
        <a:bodyPr/>
        <a:lstStyle/>
        <a:p>
          <a:endParaRPr lang="en-FI"/>
        </a:p>
      </dgm:t>
    </dgm:pt>
    <dgm:pt modelId="{AF501171-0FA4-4768-AB15-58A6BE11E90B}" type="sibTrans" cxnId="{ADE75B6C-B5CD-4414-AAED-8C5FB441C09A}">
      <dgm:prSet/>
      <dgm:spPr/>
      <dgm:t>
        <a:bodyPr/>
        <a:lstStyle/>
        <a:p>
          <a:endParaRPr lang="en-FI"/>
        </a:p>
      </dgm:t>
    </dgm:pt>
    <dgm:pt modelId="{A958F9D0-6AEA-4937-9FBC-F026E719B95D}">
      <dgm:prSet phldrT="[Text]" custT="1"/>
      <dgm:spPr/>
      <dgm:t>
        <a:bodyPr/>
        <a:lstStyle/>
        <a:p>
          <a:r>
            <a:rPr lang="en-GB" sz="1600" b="1" dirty="0">
              <a:latin typeface="Cambria" panose="02040503050406030204" pitchFamily="18" charset="0"/>
              <a:ea typeface="Cambria" panose="02040503050406030204" pitchFamily="18" charset="0"/>
            </a:rPr>
            <a:t>WEST</a:t>
          </a:r>
          <a:endParaRPr lang="en-FI" sz="1600" b="1" dirty="0">
            <a:latin typeface="Cambria" panose="02040503050406030204" pitchFamily="18" charset="0"/>
            <a:ea typeface="Cambria" panose="02040503050406030204" pitchFamily="18" charset="0"/>
          </a:endParaRPr>
        </a:p>
      </dgm:t>
    </dgm:pt>
    <dgm:pt modelId="{735E161D-90D3-44DF-BAC4-F2E683A52F1B}" type="parTrans" cxnId="{925CB197-E3C5-460C-8280-CE8ABBE7F3C7}">
      <dgm:prSet/>
      <dgm:spPr/>
      <dgm:t>
        <a:bodyPr/>
        <a:lstStyle/>
        <a:p>
          <a:endParaRPr lang="en-FI"/>
        </a:p>
      </dgm:t>
    </dgm:pt>
    <dgm:pt modelId="{78B0F8DE-B873-45DA-B465-F85C70697DD4}" type="sibTrans" cxnId="{925CB197-E3C5-460C-8280-CE8ABBE7F3C7}">
      <dgm:prSet/>
      <dgm:spPr/>
      <dgm:t>
        <a:bodyPr/>
        <a:lstStyle/>
        <a:p>
          <a:endParaRPr lang="en-FI"/>
        </a:p>
      </dgm:t>
    </dgm:pt>
    <dgm:pt modelId="{338E4943-8126-4451-894C-F149EBD244A8}">
      <dgm:prSet phldrT="[Text]" custT="1"/>
      <dgm:spPr>
        <a:solidFill>
          <a:schemeClr val="tx2">
            <a:lumMod val="75000"/>
            <a:lumOff val="25000"/>
          </a:schemeClr>
        </a:solidFill>
      </dgm:spPr>
      <dgm:t>
        <a:bodyPr/>
        <a:lstStyle/>
        <a:p>
          <a:r>
            <a:rPr lang="en-US" sz="1800" dirty="0">
              <a:effectLst/>
              <a:latin typeface="Cambria" panose="02040503050406030204" pitchFamily="18" charset="0"/>
              <a:ea typeface="Cambria" panose="02040503050406030204" pitchFamily="18" charset="0"/>
            </a:rPr>
            <a:t>Refuse the universalism of the West &gt;&gt;&gt; The West has no essence and no unity</a:t>
          </a:r>
          <a:endParaRPr lang="en-FI" sz="1800" dirty="0"/>
        </a:p>
      </dgm:t>
    </dgm:pt>
    <dgm:pt modelId="{D2D83F1A-95E4-4D88-85EB-EDAE918E6390}" type="parTrans" cxnId="{16829E9E-6B83-4261-8CB1-710C25D6529F}">
      <dgm:prSet/>
      <dgm:spPr/>
      <dgm:t>
        <a:bodyPr/>
        <a:lstStyle/>
        <a:p>
          <a:endParaRPr lang="en-FI"/>
        </a:p>
      </dgm:t>
    </dgm:pt>
    <dgm:pt modelId="{499C0F1F-6214-4EE8-AE76-14B95E26D6E4}" type="sibTrans" cxnId="{16829E9E-6B83-4261-8CB1-710C25D6529F}">
      <dgm:prSet/>
      <dgm:spPr/>
      <dgm:t>
        <a:bodyPr/>
        <a:lstStyle/>
        <a:p>
          <a:endParaRPr lang="en-FI"/>
        </a:p>
      </dgm:t>
    </dgm:pt>
    <dgm:pt modelId="{6DF230B8-C9F5-4985-82EF-0F6788DCC8B0}">
      <dgm:prSet custT="1"/>
      <dgm:spPr>
        <a:solidFill>
          <a:schemeClr val="tx2">
            <a:lumMod val="75000"/>
            <a:lumOff val="25000"/>
          </a:schemeClr>
        </a:solidFill>
      </dgm:spPr>
      <dgm:t>
        <a:bodyPr/>
        <a:lstStyle/>
        <a:p>
          <a:r>
            <a:rPr lang="en-US" sz="1800" dirty="0">
              <a:effectLst/>
              <a:latin typeface="Cambria" panose="02040503050406030204" pitchFamily="18" charset="0"/>
              <a:ea typeface="Cambria" panose="02040503050406030204" pitchFamily="18" charset="0"/>
            </a:rPr>
            <a:t> The West’s experiences only fit one part of the globe. The West is not the home of modernity</a:t>
          </a:r>
          <a:endParaRPr lang="en-GB" sz="1800" dirty="0">
            <a:latin typeface="Cambria" panose="02040503050406030204" pitchFamily="18" charset="0"/>
            <a:ea typeface="Cambria" panose="02040503050406030204" pitchFamily="18" charset="0"/>
          </a:endParaRPr>
        </a:p>
      </dgm:t>
    </dgm:pt>
    <dgm:pt modelId="{3FF8E43C-054F-4198-A3D6-59E4A8951E9E}" type="parTrans" cxnId="{056D73AF-145D-4439-A77A-92439EDE15A5}">
      <dgm:prSet/>
      <dgm:spPr/>
      <dgm:t>
        <a:bodyPr/>
        <a:lstStyle/>
        <a:p>
          <a:endParaRPr lang="en-FI"/>
        </a:p>
      </dgm:t>
    </dgm:pt>
    <dgm:pt modelId="{2B0BF9D3-5254-4A4B-A9C5-36109D4278A6}" type="sibTrans" cxnId="{056D73AF-145D-4439-A77A-92439EDE15A5}">
      <dgm:prSet/>
      <dgm:spPr/>
      <dgm:t>
        <a:bodyPr/>
        <a:lstStyle/>
        <a:p>
          <a:endParaRPr lang="en-FI"/>
        </a:p>
      </dgm:t>
    </dgm:pt>
    <dgm:pt modelId="{0F1174C8-5074-43BF-8252-8DA213560F72}">
      <dgm:prSet custT="1"/>
      <dgm:spPr>
        <a:solidFill>
          <a:schemeClr val="tx2">
            <a:lumMod val="75000"/>
            <a:lumOff val="25000"/>
          </a:schemeClr>
        </a:solidFill>
      </dgm:spPr>
      <dgm:t>
        <a:bodyPr/>
        <a:lstStyle/>
        <a:p>
          <a:r>
            <a:rPr lang="en-US" sz="1800" dirty="0">
              <a:effectLst/>
              <a:latin typeface="Cambria" panose="02040503050406030204" pitchFamily="18" charset="0"/>
              <a:ea typeface="Cambria" panose="02040503050406030204" pitchFamily="18" charset="0"/>
            </a:rPr>
            <a:t>Various elements that appeared to be from the West have actually existed in other civilization for long time.</a:t>
          </a:r>
          <a:endParaRPr lang="en-FI" sz="1800" dirty="0">
            <a:latin typeface="Cambria" panose="02040503050406030204" pitchFamily="18" charset="0"/>
            <a:ea typeface="Cambria" panose="02040503050406030204" pitchFamily="18" charset="0"/>
          </a:endParaRPr>
        </a:p>
      </dgm:t>
    </dgm:pt>
    <dgm:pt modelId="{E5FDE5D6-014B-44D6-AFC2-DA4B52DF6643}" type="parTrans" cxnId="{950B4F9C-3207-41E8-9775-3AA1C21419B6}">
      <dgm:prSet/>
      <dgm:spPr/>
      <dgm:t>
        <a:bodyPr/>
        <a:lstStyle/>
        <a:p>
          <a:endParaRPr lang="en-FI"/>
        </a:p>
      </dgm:t>
    </dgm:pt>
    <dgm:pt modelId="{71D4AFFF-6ACB-4A89-B5B3-128B20DD2960}" type="sibTrans" cxnId="{950B4F9C-3207-41E8-9775-3AA1C21419B6}">
      <dgm:prSet/>
      <dgm:spPr/>
      <dgm:t>
        <a:bodyPr/>
        <a:lstStyle/>
        <a:p>
          <a:endParaRPr lang="en-FI"/>
        </a:p>
      </dgm:t>
    </dgm:pt>
    <dgm:pt modelId="{358EFB4E-D516-4394-80D6-B666480E271D}" type="pres">
      <dgm:prSet presAssocID="{D7B16966-6C21-4E11-8B52-7B88128B07B6}" presName="outerComposite" presStyleCnt="0">
        <dgm:presLayoutVars>
          <dgm:chMax val="2"/>
          <dgm:animLvl val="lvl"/>
          <dgm:resizeHandles val="exact"/>
        </dgm:presLayoutVars>
      </dgm:prSet>
      <dgm:spPr/>
    </dgm:pt>
    <dgm:pt modelId="{779DE7BD-5D90-4F65-BBDF-A3A6A26D6B18}" type="pres">
      <dgm:prSet presAssocID="{D7B16966-6C21-4E11-8B52-7B88128B07B6}" presName="dummyMaxCanvas" presStyleCnt="0"/>
      <dgm:spPr/>
    </dgm:pt>
    <dgm:pt modelId="{8BDE5143-81A6-4F25-B95B-7F2B0AE44AEA}" type="pres">
      <dgm:prSet presAssocID="{D7B16966-6C21-4E11-8B52-7B88128B07B6}" presName="parentComposite" presStyleCnt="0"/>
      <dgm:spPr/>
    </dgm:pt>
    <dgm:pt modelId="{25A76B08-98D0-4B19-898B-4D671F18216F}" type="pres">
      <dgm:prSet presAssocID="{D7B16966-6C21-4E11-8B52-7B88128B07B6}" presName="parent1" presStyleLbl="alignAccFollowNode1" presStyleIdx="0" presStyleCnt="4" custScaleX="80516" custScaleY="44664" custLinFactY="200000" custLinFactNeighborX="-29894" custLinFactNeighborY="224435">
        <dgm:presLayoutVars>
          <dgm:chMax val="4"/>
        </dgm:presLayoutVars>
      </dgm:prSet>
      <dgm:spPr/>
    </dgm:pt>
    <dgm:pt modelId="{58766152-A7FF-4CC8-A7E7-134DF8FF7BE4}" type="pres">
      <dgm:prSet presAssocID="{D7B16966-6C21-4E11-8B52-7B88128B07B6}" presName="parent2" presStyleLbl="alignAccFollowNode1" presStyleIdx="1" presStyleCnt="4" custScaleX="80516" custScaleY="44664" custLinFactY="200000" custLinFactNeighborX="27695" custLinFactNeighborY="223295">
        <dgm:presLayoutVars>
          <dgm:chMax val="4"/>
        </dgm:presLayoutVars>
      </dgm:prSet>
      <dgm:spPr/>
    </dgm:pt>
    <dgm:pt modelId="{0CF171E9-B977-4F81-B4F0-316610E84E0C}" type="pres">
      <dgm:prSet presAssocID="{D7B16966-6C21-4E11-8B52-7B88128B07B6}" presName="childrenComposite" presStyleCnt="0"/>
      <dgm:spPr/>
    </dgm:pt>
    <dgm:pt modelId="{08936049-9CCA-46C9-A1A5-B0BC620E4D4B}" type="pres">
      <dgm:prSet presAssocID="{D7B16966-6C21-4E11-8B52-7B88128B07B6}" presName="dummyMaxCanvas_ChildArea" presStyleCnt="0"/>
      <dgm:spPr/>
    </dgm:pt>
    <dgm:pt modelId="{43B07F69-292A-4A97-9CEF-22862FC7E3D5}" type="pres">
      <dgm:prSet presAssocID="{D7B16966-6C21-4E11-8B52-7B88128B07B6}" presName="fulcrum" presStyleLbl="alignAccFollowNode1" presStyleIdx="2" presStyleCnt="4"/>
      <dgm:spPr>
        <a:solidFill>
          <a:schemeClr val="tx2">
            <a:lumMod val="10000"/>
            <a:lumOff val="90000"/>
            <a:alpha val="90000"/>
          </a:schemeClr>
        </a:solidFill>
      </dgm:spPr>
    </dgm:pt>
    <dgm:pt modelId="{29880C14-482F-4FA5-BA91-A78B8277D7E7}" type="pres">
      <dgm:prSet presAssocID="{D7B16966-6C21-4E11-8B52-7B88128B07B6}" presName="balance_03" presStyleLbl="alignAccFollowNode1" presStyleIdx="3" presStyleCnt="4" custScaleX="246106" custScaleY="111829">
        <dgm:presLayoutVars>
          <dgm:bulletEnabled val="1"/>
        </dgm:presLayoutVars>
      </dgm:prSet>
      <dgm:spPr>
        <a:solidFill>
          <a:schemeClr val="tx2">
            <a:lumMod val="10000"/>
            <a:lumOff val="90000"/>
            <a:alpha val="90000"/>
          </a:schemeClr>
        </a:solidFill>
      </dgm:spPr>
    </dgm:pt>
    <dgm:pt modelId="{4762B719-7C60-4A11-B971-D75597E2ECCB}" type="pres">
      <dgm:prSet presAssocID="{D7B16966-6C21-4E11-8B52-7B88128B07B6}" presName="right_03_1" presStyleLbl="node1" presStyleIdx="0" presStyleCnt="3" custScaleX="285967" custScaleY="136792" custLinFactNeighborX="-68169" custLinFactNeighborY="-20088">
        <dgm:presLayoutVars>
          <dgm:bulletEnabled val="1"/>
        </dgm:presLayoutVars>
      </dgm:prSet>
      <dgm:spPr/>
    </dgm:pt>
    <dgm:pt modelId="{BE434838-045F-4909-8CD5-7BB4FC75170E}" type="pres">
      <dgm:prSet presAssocID="{D7B16966-6C21-4E11-8B52-7B88128B07B6}" presName="right_03_2" presStyleLbl="node1" presStyleIdx="1" presStyleCnt="3" custScaleX="180398" custScaleY="134679" custLinFactNeighborX="-13052" custLinFactNeighborY="-32450">
        <dgm:presLayoutVars>
          <dgm:bulletEnabled val="1"/>
        </dgm:presLayoutVars>
      </dgm:prSet>
      <dgm:spPr/>
    </dgm:pt>
    <dgm:pt modelId="{F68BD8CD-DB9A-4F9C-9AB0-E077F27C603F}" type="pres">
      <dgm:prSet presAssocID="{D7B16966-6C21-4E11-8B52-7B88128B07B6}" presName="right_03_3" presStyleLbl="node1" presStyleIdx="2" presStyleCnt="3" custScaleX="180398" custScaleY="134679" custLinFactNeighborX="-10815" custLinFactNeighborY="-61145">
        <dgm:presLayoutVars>
          <dgm:bulletEnabled val="1"/>
        </dgm:presLayoutVars>
      </dgm:prSet>
      <dgm:spPr/>
    </dgm:pt>
  </dgm:ptLst>
  <dgm:cxnLst>
    <dgm:cxn modelId="{ADE75B6C-B5CD-4414-AAED-8C5FB441C09A}" srcId="{D7B16966-6C21-4E11-8B52-7B88128B07B6}" destId="{5BE9A123-818A-4AF8-87BD-54F8D1440ACF}" srcOrd="0" destOrd="0" parTransId="{B6C9E867-3D88-44C2-A390-0A2683402C28}" sibTransId="{AF501171-0FA4-4768-AB15-58A6BE11E90B}"/>
    <dgm:cxn modelId="{AC2B6350-EB5C-4A51-9C56-A6C0788F7656}" type="presOf" srcId="{0F1174C8-5074-43BF-8252-8DA213560F72}" destId="{4762B719-7C60-4A11-B971-D75597E2ECCB}" srcOrd="0" destOrd="0" presId="urn:microsoft.com/office/officeart/2005/8/layout/balance1"/>
    <dgm:cxn modelId="{E7185580-5704-4B1F-AE10-A5AA1BB3FAB3}" type="presOf" srcId="{5BE9A123-818A-4AF8-87BD-54F8D1440ACF}" destId="{25A76B08-98D0-4B19-898B-4D671F18216F}" srcOrd="0" destOrd="0" presId="urn:microsoft.com/office/officeart/2005/8/layout/balance1"/>
    <dgm:cxn modelId="{E2C8828B-4ECA-4678-BAD0-B7F984884EDC}" type="presOf" srcId="{6DF230B8-C9F5-4985-82EF-0F6788DCC8B0}" destId="{BE434838-045F-4909-8CD5-7BB4FC75170E}" srcOrd="0" destOrd="0" presId="urn:microsoft.com/office/officeart/2005/8/layout/balance1"/>
    <dgm:cxn modelId="{A5CA0A8D-BDE4-491D-88F5-64BFEA1F7603}" type="presOf" srcId="{338E4943-8126-4451-894C-F149EBD244A8}" destId="{F68BD8CD-DB9A-4F9C-9AB0-E077F27C603F}" srcOrd="0" destOrd="0" presId="urn:microsoft.com/office/officeart/2005/8/layout/balance1"/>
    <dgm:cxn modelId="{925CB197-E3C5-460C-8280-CE8ABBE7F3C7}" srcId="{D7B16966-6C21-4E11-8B52-7B88128B07B6}" destId="{A958F9D0-6AEA-4937-9FBC-F026E719B95D}" srcOrd="1" destOrd="0" parTransId="{735E161D-90D3-44DF-BAC4-F2E683A52F1B}" sibTransId="{78B0F8DE-B873-45DA-B465-F85C70697DD4}"/>
    <dgm:cxn modelId="{950B4F9C-3207-41E8-9775-3AA1C21419B6}" srcId="{A958F9D0-6AEA-4937-9FBC-F026E719B95D}" destId="{0F1174C8-5074-43BF-8252-8DA213560F72}" srcOrd="0" destOrd="0" parTransId="{E5FDE5D6-014B-44D6-AFC2-DA4B52DF6643}" sibTransId="{71D4AFFF-6ACB-4A89-B5B3-128B20DD2960}"/>
    <dgm:cxn modelId="{16829E9E-6B83-4261-8CB1-710C25D6529F}" srcId="{A958F9D0-6AEA-4937-9FBC-F026E719B95D}" destId="{338E4943-8126-4451-894C-F149EBD244A8}" srcOrd="2" destOrd="0" parTransId="{D2D83F1A-95E4-4D88-85EB-EDAE918E6390}" sibTransId="{499C0F1F-6214-4EE8-AE76-14B95E26D6E4}"/>
    <dgm:cxn modelId="{056D73AF-145D-4439-A77A-92439EDE15A5}" srcId="{A958F9D0-6AEA-4937-9FBC-F026E719B95D}" destId="{6DF230B8-C9F5-4985-82EF-0F6788DCC8B0}" srcOrd="1" destOrd="0" parTransId="{3FF8E43C-054F-4198-A3D6-59E4A8951E9E}" sibTransId="{2B0BF9D3-5254-4A4B-A9C5-36109D4278A6}"/>
    <dgm:cxn modelId="{9CD77DCE-8538-4E7E-B3E0-5B218F143B7A}" type="presOf" srcId="{A958F9D0-6AEA-4937-9FBC-F026E719B95D}" destId="{58766152-A7FF-4CC8-A7E7-134DF8FF7BE4}" srcOrd="0" destOrd="0" presId="urn:microsoft.com/office/officeart/2005/8/layout/balance1"/>
    <dgm:cxn modelId="{70576AE0-F8E9-41EB-9550-51455F4ADF72}" type="presOf" srcId="{D7B16966-6C21-4E11-8B52-7B88128B07B6}" destId="{358EFB4E-D516-4394-80D6-B666480E271D}" srcOrd="0" destOrd="0" presId="urn:microsoft.com/office/officeart/2005/8/layout/balance1"/>
    <dgm:cxn modelId="{32514D9E-4718-4279-9834-531DF0F20B3B}" type="presParOf" srcId="{358EFB4E-D516-4394-80D6-B666480E271D}" destId="{779DE7BD-5D90-4F65-BBDF-A3A6A26D6B18}" srcOrd="0" destOrd="0" presId="urn:microsoft.com/office/officeart/2005/8/layout/balance1"/>
    <dgm:cxn modelId="{1958CB16-5B90-4B5A-B643-E7399827547E}" type="presParOf" srcId="{358EFB4E-D516-4394-80D6-B666480E271D}" destId="{8BDE5143-81A6-4F25-B95B-7F2B0AE44AEA}" srcOrd="1" destOrd="0" presId="urn:microsoft.com/office/officeart/2005/8/layout/balance1"/>
    <dgm:cxn modelId="{C5B73AA2-3FEA-4529-B3E9-63537F14B337}" type="presParOf" srcId="{8BDE5143-81A6-4F25-B95B-7F2B0AE44AEA}" destId="{25A76B08-98D0-4B19-898B-4D671F18216F}" srcOrd="0" destOrd="0" presId="urn:microsoft.com/office/officeart/2005/8/layout/balance1"/>
    <dgm:cxn modelId="{005FD29F-427F-493A-999B-E91A270B4525}" type="presParOf" srcId="{8BDE5143-81A6-4F25-B95B-7F2B0AE44AEA}" destId="{58766152-A7FF-4CC8-A7E7-134DF8FF7BE4}" srcOrd="1" destOrd="0" presId="urn:microsoft.com/office/officeart/2005/8/layout/balance1"/>
    <dgm:cxn modelId="{93487589-6167-4948-83B8-617EE820AB14}" type="presParOf" srcId="{358EFB4E-D516-4394-80D6-B666480E271D}" destId="{0CF171E9-B977-4F81-B4F0-316610E84E0C}" srcOrd="2" destOrd="0" presId="urn:microsoft.com/office/officeart/2005/8/layout/balance1"/>
    <dgm:cxn modelId="{43AA5110-F77B-45C1-A0CC-074C7D262483}" type="presParOf" srcId="{0CF171E9-B977-4F81-B4F0-316610E84E0C}" destId="{08936049-9CCA-46C9-A1A5-B0BC620E4D4B}" srcOrd="0" destOrd="0" presId="urn:microsoft.com/office/officeart/2005/8/layout/balance1"/>
    <dgm:cxn modelId="{EF0027C3-DA04-4900-8777-CD471F02A326}" type="presParOf" srcId="{0CF171E9-B977-4F81-B4F0-316610E84E0C}" destId="{43B07F69-292A-4A97-9CEF-22862FC7E3D5}" srcOrd="1" destOrd="0" presId="urn:microsoft.com/office/officeart/2005/8/layout/balance1"/>
    <dgm:cxn modelId="{93967DE2-68C6-4D67-BBE2-5AEA96205640}" type="presParOf" srcId="{0CF171E9-B977-4F81-B4F0-316610E84E0C}" destId="{29880C14-482F-4FA5-BA91-A78B8277D7E7}" srcOrd="2" destOrd="0" presId="urn:microsoft.com/office/officeart/2005/8/layout/balance1"/>
    <dgm:cxn modelId="{A180DF5B-DBE7-4B04-9427-23D1E99E7734}" type="presParOf" srcId="{0CF171E9-B977-4F81-B4F0-316610E84E0C}" destId="{4762B719-7C60-4A11-B971-D75597E2ECCB}" srcOrd="3" destOrd="0" presId="urn:microsoft.com/office/officeart/2005/8/layout/balance1"/>
    <dgm:cxn modelId="{96ACA76D-A211-4149-B3A9-9B98CB606F4A}" type="presParOf" srcId="{0CF171E9-B977-4F81-B4F0-316610E84E0C}" destId="{BE434838-045F-4909-8CD5-7BB4FC75170E}" srcOrd="4" destOrd="0" presId="urn:microsoft.com/office/officeart/2005/8/layout/balance1"/>
    <dgm:cxn modelId="{B972D905-7B14-44E6-9595-1EE7A40E56EE}" type="presParOf" srcId="{0CF171E9-B977-4F81-B4F0-316610E84E0C}" destId="{F68BD8CD-DB9A-4F9C-9AB0-E077F27C603F}" srcOrd="5"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45BC8A-8CEB-436E-88AF-AFB61FCC42D3}">
      <dsp:nvSpPr>
        <dsp:cNvPr id="0" name=""/>
        <dsp:cNvSpPr/>
      </dsp:nvSpPr>
      <dsp:spPr>
        <a:xfrm>
          <a:off x="0" y="1390653"/>
          <a:ext cx="8128000"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CA1150-DE29-42A2-929D-950D67C19B18}">
      <dsp:nvSpPr>
        <dsp:cNvPr id="0" name=""/>
        <dsp:cNvSpPr/>
      </dsp:nvSpPr>
      <dsp:spPr>
        <a:xfrm>
          <a:off x="406400" y="1124973"/>
          <a:ext cx="5689600" cy="531360"/>
        </a:xfrm>
        <a:prstGeom prst="roundRect">
          <a:avLst/>
        </a:prstGeom>
        <a:solidFill>
          <a:schemeClr val="tx2">
            <a:lumMod val="90000"/>
            <a:lum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ambria" panose="02040503050406030204" pitchFamily="18" charset="0"/>
              <a:ea typeface="Cambria" panose="02040503050406030204" pitchFamily="18" charset="0"/>
            </a:rPr>
            <a:t>Opening: Ideas behind this meeting and objectives </a:t>
          </a:r>
          <a:endParaRPr lang="en-FI" sz="1800" kern="1200" dirty="0">
            <a:latin typeface="Cambria" panose="02040503050406030204" pitchFamily="18" charset="0"/>
            <a:ea typeface="Cambria" panose="02040503050406030204" pitchFamily="18" charset="0"/>
          </a:endParaRPr>
        </a:p>
      </dsp:txBody>
      <dsp:txXfrm>
        <a:off x="432339" y="1150912"/>
        <a:ext cx="5637722" cy="479482"/>
      </dsp:txXfrm>
    </dsp:sp>
    <dsp:sp modelId="{9E166B19-0458-449A-8F5F-C543AD7E235A}">
      <dsp:nvSpPr>
        <dsp:cNvPr id="0" name=""/>
        <dsp:cNvSpPr/>
      </dsp:nvSpPr>
      <dsp:spPr>
        <a:xfrm>
          <a:off x="0" y="2207133"/>
          <a:ext cx="8128000"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C5EC3B-3C5E-4EEE-B7EC-4717D181BD61}">
      <dsp:nvSpPr>
        <dsp:cNvPr id="0" name=""/>
        <dsp:cNvSpPr/>
      </dsp:nvSpPr>
      <dsp:spPr>
        <a:xfrm>
          <a:off x="406400" y="1941453"/>
          <a:ext cx="5689600" cy="531360"/>
        </a:xfrm>
        <a:prstGeom prst="roundRect">
          <a:avLst/>
        </a:prstGeom>
        <a:solidFill>
          <a:schemeClr val="tx2">
            <a:lumMod val="90000"/>
            <a:lum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ambria" panose="02040503050406030204" pitchFamily="18" charset="0"/>
              <a:ea typeface="Cambria" panose="02040503050406030204" pitchFamily="18" charset="0"/>
            </a:rPr>
            <a:t>Self-introduction </a:t>
          </a:r>
          <a:endParaRPr lang="en-FI" sz="1800" kern="1200" dirty="0">
            <a:latin typeface="Cambria" panose="02040503050406030204" pitchFamily="18" charset="0"/>
            <a:ea typeface="Cambria" panose="02040503050406030204" pitchFamily="18" charset="0"/>
          </a:endParaRPr>
        </a:p>
      </dsp:txBody>
      <dsp:txXfrm>
        <a:off x="432339" y="1967392"/>
        <a:ext cx="5637722" cy="479482"/>
      </dsp:txXfrm>
    </dsp:sp>
    <dsp:sp modelId="{5384C4B4-D56D-44F4-8517-AEAF0FE35317}">
      <dsp:nvSpPr>
        <dsp:cNvPr id="0" name=""/>
        <dsp:cNvSpPr/>
      </dsp:nvSpPr>
      <dsp:spPr>
        <a:xfrm>
          <a:off x="0" y="3023613"/>
          <a:ext cx="8128000"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73F465-7DF9-40E0-903F-AACC73815811}">
      <dsp:nvSpPr>
        <dsp:cNvPr id="0" name=""/>
        <dsp:cNvSpPr/>
      </dsp:nvSpPr>
      <dsp:spPr>
        <a:xfrm>
          <a:off x="406400" y="2757933"/>
          <a:ext cx="5689600" cy="531360"/>
        </a:xfrm>
        <a:prstGeom prst="roundRect">
          <a:avLst/>
        </a:prstGeom>
        <a:solidFill>
          <a:schemeClr val="tx2">
            <a:lumMod val="90000"/>
            <a:lum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ambria" panose="02040503050406030204" pitchFamily="18" charset="0"/>
              <a:ea typeface="Cambria" panose="02040503050406030204" pitchFamily="18" charset="0"/>
            </a:rPr>
            <a:t>Brief introduction to “Asia as Method” (Chen 2010) </a:t>
          </a:r>
        </a:p>
      </dsp:txBody>
      <dsp:txXfrm>
        <a:off x="432339" y="2783872"/>
        <a:ext cx="5637722" cy="479482"/>
      </dsp:txXfrm>
    </dsp:sp>
    <dsp:sp modelId="{74D24F08-5C99-44F1-94E3-917E5745858A}">
      <dsp:nvSpPr>
        <dsp:cNvPr id="0" name=""/>
        <dsp:cNvSpPr/>
      </dsp:nvSpPr>
      <dsp:spPr>
        <a:xfrm>
          <a:off x="0" y="3840093"/>
          <a:ext cx="8128000"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776276-690F-4135-8B7D-B0EE130A2511}">
      <dsp:nvSpPr>
        <dsp:cNvPr id="0" name=""/>
        <dsp:cNvSpPr/>
      </dsp:nvSpPr>
      <dsp:spPr>
        <a:xfrm>
          <a:off x="406400" y="3574413"/>
          <a:ext cx="5689600" cy="531360"/>
        </a:xfrm>
        <a:prstGeom prst="roundRect">
          <a:avLst/>
        </a:prstGeom>
        <a:solidFill>
          <a:schemeClr val="tx2">
            <a:lumMod val="90000"/>
            <a:lum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ambria" panose="02040503050406030204" pitchFamily="18" charset="0"/>
              <a:ea typeface="Cambria" panose="02040503050406030204" pitchFamily="18" charset="0"/>
            </a:rPr>
            <a:t>Free discussion </a:t>
          </a:r>
        </a:p>
      </dsp:txBody>
      <dsp:txXfrm>
        <a:off x="432339" y="3600352"/>
        <a:ext cx="5637722"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A76B08-98D0-4B19-898B-4D671F18216F}">
      <dsp:nvSpPr>
        <dsp:cNvPr id="0" name=""/>
        <dsp:cNvSpPr/>
      </dsp:nvSpPr>
      <dsp:spPr>
        <a:xfrm>
          <a:off x="2173669" y="4733041"/>
          <a:ext cx="1517251" cy="467585"/>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Cambria" panose="02040503050406030204" pitchFamily="18" charset="0"/>
              <a:ea typeface="Cambria" panose="02040503050406030204" pitchFamily="18" charset="0"/>
            </a:rPr>
            <a:t>EAST</a:t>
          </a:r>
          <a:endParaRPr lang="en-FI" sz="1600" b="1" kern="1200" dirty="0">
            <a:latin typeface="Cambria" panose="02040503050406030204" pitchFamily="18" charset="0"/>
            <a:ea typeface="Cambria" panose="02040503050406030204" pitchFamily="18" charset="0"/>
          </a:endParaRPr>
        </a:p>
      </dsp:txBody>
      <dsp:txXfrm>
        <a:off x="2187364" y="4746736"/>
        <a:ext cx="1489861" cy="440195"/>
      </dsp:txXfrm>
    </dsp:sp>
    <dsp:sp modelId="{58766152-A7FF-4CC8-A7E7-134DF8FF7BE4}">
      <dsp:nvSpPr>
        <dsp:cNvPr id="0" name=""/>
        <dsp:cNvSpPr/>
      </dsp:nvSpPr>
      <dsp:spPr>
        <a:xfrm>
          <a:off x="5980808" y="4721107"/>
          <a:ext cx="1517251" cy="467585"/>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Cambria" panose="02040503050406030204" pitchFamily="18" charset="0"/>
              <a:ea typeface="Cambria" panose="02040503050406030204" pitchFamily="18" charset="0"/>
            </a:rPr>
            <a:t>WEST</a:t>
          </a:r>
          <a:endParaRPr lang="en-FI" sz="1600" b="1" kern="1200" dirty="0">
            <a:latin typeface="Cambria" panose="02040503050406030204" pitchFamily="18" charset="0"/>
            <a:ea typeface="Cambria" panose="02040503050406030204" pitchFamily="18" charset="0"/>
          </a:endParaRPr>
        </a:p>
      </dsp:txBody>
      <dsp:txXfrm>
        <a:off x="5994503" y="4734802"/>
        <a:ext cx="1489861" cy="440195"/>
      </dsp:txXfrm>
    </dsp:sp>
    <dsp:sp modelId="{43B07F69-292A-4A97-9CEF-22862FC7E3D5}">
      <dsp:nvSpPr>
        <dsp:cNvPr id="0" name=""/>
        <dsp:cNvSpPr/>
      </dsp:nvSpPr>
      <dsp:spPr>
        <a:xfrm>
          <a:off x="4463998" y="4449302"/>
          <a:ext cx="785170" cy="785170"/>
        </a:xfrm>
        <a:prstGeom prst="triangle">
          <a:avLst/>
        </a:prstGeom>
        <a:solidFill>
          <a:schemeClr val="tx2">
            <a:lumMod val="10000"/>
            <a:lumOff val="9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880C14-482F-4FA5-BA91-A78B8277D7E7}">
      <dsp:nvSpPr>
        <dsp:cNvPr id="0" name=""/>
        <dsp:cNvSpPr/>
      </dsp:nvSpPr>
      <dsp:spPr>
        <a:xfrm rot="240000">
          <a:off x="2221632" y="4093357"/>
          <a:ext cx="5269901" cy="368507"/>
        </a:xfrm>
        <a:prstGeom prst="rect">
          <a:avLst/>
        </a:prstGeom>
        <a:solidFill>
          <a:schemeClr val="tx2">
            <a:lumMod val="10000"/>
            <a:lumOff val="9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62B719-7C60-4A11-B971-D75597E2ECCB}">
      <dsp:nvSpPr>
        <dsp:cNvPr id="0" name=""/>
        <dsp:cNvSpPr/>
      </dsp:nvSpPr>
      <dsp:spPr>
        <a:xfrm rot="240000">
          <a:off x="2208403" y="3027670"/>
          <a:ext cx="5482443" cy="994772"/>
        </a:xfrm>
        <a:prstGeom prst="roundRect">
          <a:avLst/>
        </a:prstGeom>
        <a:solidFill>
          <a:schemeClr val="tx2">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effectLst/>
              <a:latin typeface="Cambria" panose="02040503050406030204" pitchFamily="18" charset="0"/>
              <a:ea typeface="Cambria" panose="02040503050406030204" pitchFamily="18" charset="0"/>
            </a:rPr>
            <a:t>Various elements that appeared to be from the West have actually existed in other civilization for long time.</a:t>
          </a:r>
          <a:endParaRPr lang="en-FI" sz="1800" kern="1200" dirty="0">
            <a:latin typeface="Cambria" panose="02040503050406030204" pitchFamily="18" charset="0"/>
            <a:ea typeface="Cambria" panose="02040503050406030204" pitchFamily="18" charset="0"/>
          </a:endParaRPr>
        </a:p>
      </dsp:txBody>
      <dsp:txXfrm>
        <a:off x="2256964" y="3076231"/>
        <a:ext cx="5385321" cy="897650"/>
      </dsp:txXfrm>
    </dsp:sp>
    <dsp:sp modelId="{BE434838-045F-4909-8CD5-7BB4FC75170E}">
      <dsp:nvSpPr>
        <dsp:cNvPr id="0" name=""/>
        <dsp:cNvSpPr/>
      </dsp:nvSpPr>
      <dsp:spPr>
        <a:xfrm rot="240000">
          <a:off x="4373022" y="1899907"/>
          <a:ext cx="3424262" cy="1117406"/>
        </a:xfrm>
        <a:prstGeom prst="roundRect">
          <a:avLst/>
        </a:prstGeom>
        <a:solidFill>
          <a:schemeClr val="tx2">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effectLst/>
              <a:latin typeface="Cambria" panose="02040503050406030204" pitchFamily="18" charset="0"/>
              <a:ea typeface="Cambria" panose="02040503050406030204" pitchFamily="18" charset="0"/>
            </a:rPr>
            <a:t> The West’s experiences only fit one part of the globe. The West is not the home of modernity</a:t>
          </a:r>
          <a:endParaRPr lang="en-GB" sz="1800" kern="1200" dirty="0">
            <a:latin typeface="Cambria" panose="02040503050406030204" pitchFamily="18" charset="0"/>
            <a:ea typeface="Cambria" panose="02040503050406030204" pitchFamily="18" charset="0"/>
          </a:endParaRPr>
        </a:p>
      </dsp:txBody>
      <dsp:txXfrm>
        <a:off x="4427569" y="1954454"/>
        <a:ext cx="3315168" cy="1008312"/>
      </dsp:txXfrm>
    </dsp:sp>
    <dsp:sp modelId="{F68BD8CD-DB9A-4F9C-9AB0-E077F27C603F}">
      <dsp:nvSpPr>
        <dsp:cNvPr id="0" name=""/>
        <dsp:cNvSpPr/>
      </dsp:nvSpPr>
      <dsp:spPr>
        <a:xfrm rot="240000">
          <a:off x="4484396" y="690250"/>
          <a:ext cx="3424262" cy="1117406"/>
        </a:xfrm>
        <a:prstGeom prst="roundRect">
          <a:avLst/>
        </a:prstGeom>
        <a:solidFill>
          <a:schemeClr val="tx2">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effectLst/>
              <a:latin typeface="Cambria" panose="02040503050406030204" pitchFamily="18" charset="0"/>
              <a:ea typeface="Cambria" panose="02040503050406030204" pitchFamily="18" charset="0"/>
            </a:rPr>
            <a:t>Refuse the universalism of the West &gt;&gt;&gt; The West has no essence and no unity</a:t>
          </a:r>
          <a:endParaRPr lang="en-FI" sz="1800" kern="1200" dirty="0"/>
        </a:p>
      </dsp:txBody>
      <dsp:txXfrm>
        <a:off x="4538943" y="744797"/>
        <a:ext cx="3315168" cy="100831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52B483-9742-41B9-B666-A6F85C42CA6A}" type="datetimeFigureOut">
              <a:rPr lang="en-FI" smtClean="0"/>
              <a:t>03/29/2022</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8E95D7-68BA-476E-B893-2EB194D10B21}" type="slidenum">
              <a:rPr lang="en-FI" smtClean="0"/>
              <a:t>‹#›</a:t>
            </a:fld>
            <a:endParaRPr lang="en-FI"/>
          </a:p>
        </p:txBody>
      </p:sp>
    </p:spTree>
    <p:extLst>
      <p:ext uri="{BB962C8B-B14F-4D97-AF65-F5344CB8AC3E}">
        <p14:creationId xmlns:p14="http://schemas.microsoft.com/office/powerpoint/2010/main" val="3384176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nhatbao.mobi/20-su-khac-biet-ro-net-giua-van-hoa-phuong-dong-va-phuong-tay-31843.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Asia as Method: What is all about?</a:t>
            </a:r>
          </a:p>
          <a:p>
            <a:pPr marL="171450" indent="-171450">
              <a:buFont typeface="Arial" panose="020B0604020202020204" pitchFamily="34" charset="0"/>
              <a:buChar char="•"/>
            </a:pPr>
            <a:r>
              <a:rPr lang="en-US" dirty="0"/>
              <a:t>Chen, </a:t>
            </a:r>
            <a:r>
              <a:rPr lang="en-US" dirty="0" err="1"/>
              <a:t>Kuan-Hsing</a:t>
            </a:r>
            <a:r>
              <a:rPr lang="en-US" dirty="0"/>
              <a:t> (2010)  Asia as Method: Toward </a:t>
            </a:r>
            <a:r>
              <a:rPr lang="en-US" dirty="0" err="1"/>
              <a:t>Deimperialization</a:t>
            </a:r>
            <a:endParaRPr lang="en-US" dirty="0"/>
          </a:p>
          <a:p>
            <a:pPr marL="171450" indent="-171450">
              <a:buFont typeface="Arial" panose="020B0604020202020204" pitchFamily="34" charset="0"/>
              <a:buChar char="•"/>
            </a:pPr>
            <a:r>
              <a:rPr lang="en-US" dirty="0"/>
              <a:t>In my reading, the main purpose of Asia as method is to transform the existing knowledge structure, and at the same time, to transform scholars with an Asian background by using “Asia an imaginary anchoring point” besides the Western scholarship as the system/</a:t>
            </a:r>
            <a:r>
              <a:rPr lang="en-US" dirty="0" err="1"/>
              <a:t>centre</a:t>
            </a:r>
            <a:r>
              <a:rPr lang="en-US" dirty="0"/>
              <a:t> point of reference (p. 212).</a:t>
            </a:r>
          </a:p>
          <a:p>
            <a:pPr marL="171450" indent="-171450">
              <a:buFont typeface="Arial" panose="020B0604020202020204" pitchFamily="34" charset="0"/>
              <a:buChar char="•"/>
            </a:pPr>
            <a:r>
              <a:rPr lang="en-US" dirty="0"/>
              <a:t>Chen (2010) calls Asian scholars in particular, and scholars of </a:t>
            </a:r>
            <a:r>
              <a:rPr lang="en-US" dirty="0" err="1"/>
              <a:t>colour</a:t>
            </a:r>
            <a:r>
              <a:rPr lang="en-US" dirty="0"/>
              <a:t> in general, for self-transformation through shifting our points of reference (from the Western scholarship) toward Asia and the third world” (p. 212). </a:t>
            </a:r>
          </a:p>
          <a:p>
            <a:pPr marL="171450" indent="-171450">
              <a:buFont typeface="Arial" panose="020B0604020202020204" pitchFamily="34" charset="0"/>
              <a:buChar char="•"/>
            </a:pPr>
            <a:r>
              <a:rPr lang="en-US" dirty="0"/>
              <a:t>In this regard, Asia as method is a collective initiative or an ‘attitude’ calling for a discussion on how Asia can generate knowledge (Nguyen 2016, </a:t>
            </a:r>
            <a:r>
              <a:rPr lang="en-US" dirty="0" err="1"/>
              <a:t>p.321</a:t>
            </a:r>
            <a:r>
              <a:rPr lang="en-US" dirty="0"/>
              <a:t>).</a:t>
            </a:r>
            <a:endParaRPr lang="en-FI" dirty="0"/>
          </a:p>
        </p:txBody>
      </p:sp>
      <p:sp>
        <p:nvSpPr>
          <p:cNvPr id="4" name="Slide Number Placeholder 3"/>
          <p:cNvSpPr>
            <a:spLocks noGrp="1"/>
          </p:cNvSpPr>
          <p:nvPr>
            <p:ph type="sldNum" sz="quarter" idx="5"/>
          </p:nvPr>
        </p:nvSpPr>
        <p:spPr/>
        <p:txBody>
          <a:bodyPr/>
          <a:lstStyle/>
          <a:p>
            <a:fld id="{5F8E95D7-68BA-476E-B893-2EB194D10B21}" type="slidenum">
              <a:rPr lang="en-FI" smtClean="0"/>
              <a:t>3</a:t>
            </a:fld>
            <a:endParaRPr lang="en-FI"/>
          </a:p>
        </p:txBody>
      </p:sp>
    </p:spTree>
    <p:extLst>
      <p:ext uri="{BB962C8B-B14F-4D97-AF65-F5344CB8AC3E}">
        <p14:creationId xmlns:p14="http://schemas.microsoft.com/office/powerpoint/2010/main" val="3178731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Japan has been extensively studied in terms of prominent reference societies in Asia (see Santos and Centeno 2021), a point of comparison (e.g. Takayama 2012; Takeda and Williams 2008), and a comparative link in global educational governance (e.g. </a:t>
            </a:r>
            <a:r>
              <a:rPr lang="en-US" dirty="0" err="1"/>
              <a:t>Yonezawa</a:t>
            </a:r>
            <a:r>
              <a:rPr lang="en-US" dirty="0"/>
              <a:t> et al. 2018; Willis and </a:t>
            </a:r>
            <a:r>
              <a:rPr lang="en-US" dirty="0" err="1"/>
              <a:t>Rappleye</a:t>
            </a:r>
            <a:r>
              <a:rPr lang="en-US" dirty="0"/>
              <a:t> 2011). In the large body of literature, Japan has been often studied as a research object rather than a theoretical and methodological resource. To put differently, Japanese education has been a data source or an ‘empirical other’ where ‘theories are applied, revised or domesticated’ rather than an ‘epistemic other’ that provides a source of new theoretical insights and develops alternative theories (Takayama 2019: 147, 153). Recently, a group of scholars explore the possibility of using Japan as an epistemic resource in conducting comparative education (e.g. Hayashi 2021; Takayama 2020: </a:t>
            </a:r>
            <a:r>
              <a:rPr lang="en-US" dirty="0" err="1"/>
              <a:t>Komatu</a:t>
            </a:r>
            <a:r>
              <a:rPr lang="en-US" dirty="0"/>
              <a:t> and </a:t>
            </a:r>
            <a:r>
              <a:rPr lang="en-US" dirty="0" err="1"/>
              <a:t>Rappleye</a:t>
            </a:r>
            <a:r>
              <a:rPr lang="en-US" dirty="0"/>
              <a:t> 2017; </a:t>
            </a:r>
            <a:r>
              <a:rPr lang="en-US" dirty="0" err="1"/>
              <a:t>Rappleye</a:t>
            </a:r>
            <a:r>
              <a:rPr lang="en-US" dirty="0"/>
              <a:t> 2020), aiming to multiply the epistemological framework to study and highlight the more proliferated worldview in education. </a:t>
            </a:r>
            <a:endParaRPr lang="fi-FI" dirty="0"/>
          </a:p>
          <a:p>
            <a:endParaRPr lang="en-FI" dirty="0"/>
          </a:p>
        </p:txBody>
      </p:sp>
      <p:sp>
        <p:nvSpPr>
          <p:cNvPr id="4" name="Slide Number Placeholder 3"/>
          <p:cNvSpPr>
            <a:spLocks noGrp="1"/>
          </p:cNvSpPr>
          <p:nvPr>
            <p:ph type="sldNum" sz="quarter" idx="5"/>
          </p:nvPr>
        </p:nvSpPr>
        <p:spPr/>
        <p:txBody>
          <a:bodyPr/>
          <a:lstStyle/>
          <a:p>
            <a:fld id="{5F8E95D7-68BA-476E-B893-2EB194D10B21}" type="slidenum">
              <a:rPr lang="en-FI" smtClean="0"/>
              <a:t>4</a:t>
            </a:fld>
            <a:endParaRPr lang="en-FI"/>
          </a:p>
        </p:txBody>
      </p:sp>
    </p:spTree>
    <p:extLst>
      <p:ext uri="{BB962C8B-B14F-4D97-AF65-F5344CB8AC3E}">
        <p14:creationId xmlns:p14="http://schemas.microsoft.com/office/powerpoint/2010/main" val="2412540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sz="1800" dirty="0">
                <a:solidFill>
                  <a:srgbClr val="222222"/>
                </a:solidFill>
                <a:effectLst/>
                <a:latin typeface="Calibri" panose="020F0502020204030204" pitchFamily="34" charset="0"/>
                <a:ea typeface="Times New Roman" panose="02020603050405020304" pitchFamily="18" charset="0"/>
              </a:rPr>
              <a:t>Wallerstein, I. (1997). Eurocentrism and its avatars: The dilemmas of social science. </a:t>
            </a:r>
            <a:r>
              <a:rPr lang="en-FI" sz="1800" i="1" dirty="0">
                <a:solidFill>
                  <a:srgbClr val="222222"/>
                </a:solidFill>
                <a:effectLst/>
                <a:latin typeface="Calibri" panose="020F0502020204030204" pitchFamily="34" charset="0"/>
                <a:ea typeface="Times New Roman" panose="02020603050405020304" pitchFamily="18" charset="0"/>
              </a:rPr>
              <a:t>Sociological bulletin</a:t>
            </a:r>
            <a:r>
              <a:rPr lang="en-FI" sz="1800" dirty="0">
                <a:solidFill>
                  <a:srgbClr val="222222"/>
                </a:solidFill>
                <a:effectLst/>
                <a:latin typeface="Calibri" panose="020F0502020204030204" pitchFamily="34" charset="0"/>
                <a:ea typeface="Times New Roman" panose="02020603050405020304" pitchFamily="18" charset="0"/>
              </a:rPr>
              <a:t>, </a:t>
            </a:r>
            <a:r>
              <a:rPr lang="en-FI" sz="1800" i="1" dirty="0">
                <a:solidFill>
                  <a:srgbClr val="222222"/>
                </a:solidFill>
                <a:effectLst/>
                <a:latin typeface="Calibri" panose="020F0502020204030204" pitchFamily="34" charset="0"/>
                <a:ea typeface="Times New Roman" panose="02020603050405020304" pitchFamily="18" charset="0"/>
              </a:rPr>
              <a:t>46</a:t>
            </a:r>
            <a:r>
              <a:rPr lang="en-FI" sz="1800" dirty="0">
                <a:solidFill>
                  <a:srgbClr val="222222"/>
                </a:solidFill>
                <a:effectLst/>
                <a:latin typeface="Calibri" panose="020F0502020204030204" pitchFamily="34" charset="0"/>
                <a:ea typeface="Times New Roman" panose="02020603050405020304" pitchFamily="18" charset="0"/>
              </a:rPr>
              <a:t>(1), 21-39.</a:t>
            </a:r>
            <a:endParaRPr lang="en-FI" sz="1800" dirty="0">
              <a:effectLst/>
              <a:latin typeface="Times New Roman" panose="02020603050405020304" pitchFamily="18" charset="0"/>
              <a:ea typeface="Times New Roman" panose="02020603050405020304" pitchFamily="18" charset="0"/>
            </a:endParaRPr>
          </a:p>
          <a:p>
            <a:endParaRPr lang="en-FI" dirty="0"/>
          </a:p>
        </p:txBody>
      </p:sp>
      <p:sp>
        <p:nvSpPr>
          <p:cNvPr id="4" name="Slide Number Placeholder 3"/>
          <p:cNvSpPr>
            <a:spLocks noGrp="1"/>
          </p:cNvSpPr>
          <p:nvPr>
            <p:ph type="sldNum" sz="quarter" idx="5"/>
          </p:nvPr>
        </p:nvSpPr>
        <p:spPr/>
        <p:txBody>
          <a:bodyPr/>
          <a:lstStyle/>
          <a:p>
            <a:fld id="{5F8E95D7-68BA-476E-B893-2EB194D10B21}" type="slidenum">
              <a:rPr lang="en-FI" smtClean="0"/>
              <a:t>6</a:t>
            </a:fld>
            <a:endParaRPr lang="en-FI"/>
          </a:p>
        </p:txBody>
      </p:sp>
    </p:spTree>
    <p:extLst>
      <p:ext uri="{BB962C8B-B14F-4D97-AF65-F5344CB8AC3E}">
        <p14:creationId xmlns:p14="http://schemas.microsoft.com/office/powerpoint/2010/main" val="1124158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hlinkClick r:id="rId3"/>
              </a:rPr>
              <a:t>20 sự khác biệt rõ nét giữa văn hóa Phương Đông và Phương Tây (nhatbao.mobi)</a:t>
            </a:r>
            <a:endParaRPr lang="en-FI" dirty="0"/>
          </a:p>
        </p:txBody>
      </p:sp>
      <p:sp>
        <p:nvSpPr>
          <p:cNvPr id="4" name="Slide Number Placeholder 3"/>
          <p:cNvSpPr>
            <a:spLocks noGrp="1"/>
          </p:cNvSpPr>
          <p:nvPr>
            <p:ph type="sldNum" sz="quarter" idx="5"/>
          </p:nvPr>
        </p:nvSpPr>
        <p:spPr/>
        <p:txBody>
          <a:bodyPr/>
          <a:lstStyle/>
          <a:p>
            <a:fld id="{5F8E95D7-68BA-476E-B893-2EB194D10B21}" type="slidenum">
              <a:rPr lang="en-FI" smtClean="0"/>
              <a:t>11</a:t>
            </a:fld>
            <a:endParaRPr lang="en-FI"/>
          </a:p>
        </p:txBody>
      </p:sp>
    </p:spTree>
    <p:extLst>
      <p:ext uri="{BB962C8B-B14F-4D97-AF65-F5344CB8AC3E}">
        <p14:creationId xmlns:p14="http://schemas.microsoft.com/office/powerpoint/2010/main" val="162290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756FB-E05E-443F-88A1-CFC90638997C}"/>
              </a:ext>
            </a:extLst>
          </p:cNvPr>
          <p:cNvSpPr>
            <a:spLocks noGrp="1"/>
          </p:cNvSpPr>
          <p:nvPr>
            <p:ph type="ctrTitle"/>
          </p:nvPr>
        </p:nvSpPr>
        <p:spPr>
          <a:xfrm>
            <a:off x="1084727" y="1597961"/>
            <a:ext cx="9144000" cy="31623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3C5DA97A-281B-4A77-9D2C-C5E6A860E645}"/>
              </a:ext>
            </a:extLst>
          </p:cNvPr>
          <p:cNvSpPr>
            <a:spLocks noGrp="1"/>
          </p:cNvSpPr>
          <p:nvPr>
            <p:ph type="subTitle" idx="1"/>
          </p:nvPr>
        </p:nvSpPr>
        <p:spPr>
          <a:xfrm>
            <a:off x="1084727" y="4902488"/>
            <a:ext cx="9144000" cy="985075"/>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FD7BAE-E194-4223-BB4E-5E487863F5BE}"/>
              </a:ext>
            </a:extLst>
          </p:cNvPr>
          <p:cNvSpPr>
            <a:spLocks noGrp="1"/>
          </p:cNvSpPr>
          <p:nvPr>
            <p:ph type="dt" sz="half" idx="10"/>
          </p:nvPr>
        </p:nvSpPr>
        <p:spPr/>
        <p:txBody>
          <a:bodyPr/>
          <a:lstStyle/>
          <a:p>
            <a:fld id="{8C28A28C-4C6A-46EA-90C0-4EE0B89CC5C7}" type="datetimeFigureOut">
              <a:rPr lang="en-US" smtClean="0"/>
              <a:t>3/29/2022</a:t>
            </a:fld>
            <a:endParaRPr lang="en-US" dirty="0"/>
          </a:p>
        </p:txBody>
      </p:sp>
      <p:sp>
        <p:nvSpPr>
          <p:cNvPr id="5" name="Footer Placeholder 4">
            <a:extLst>
              <a:ext uri="{FF2B5EF4-FFF2-40B4-BE49-F238E27FC236}">
                <a16:creationId xmlns:a16="http://schemas.microsoft.com/office/drawing/2014/main" id="{9721F6C9-7279-4DF8-9462-3EFEFA03FB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457072-0A38-49AD-8D0D-0E42DD488E4F}"/>
              </a:ext>
            </a:extLst>
          </p:cNvPr>
          <p:cNvSpPr>
            <a:spLocks noGrp="1"/>
          </p:cNvSpPr>
          <p:nvPr>
            <p:ph type="sldNum" sz="quarter" idx="12"/>
          </p:nvPr>
        </p:nvSpPr>
        <p:spPr/>
        <p:txBody>
          <a:bodyPr/>
          <a:lstStyle/>
          <a:p>
            <a:fld id="{5DEF7F31-0B8A-474A-B86C-91F381754329}" type="slidenum">
              <a:rPr lang="en-US" smtClean="0"/>
              <a:t>‹#›</a:t>
            </a:fld>
            <a:endParaRPr lang="en-US" dirty="0"/>
          </a:p>
        </p:txBody>
      </p:sp>
    </p:spTree>
    <p:extLst>
      <p:ext uri="{BB962C8B-B14F-4D97-AF65-F5344CB8AC3E}">
        <p14:creationId xmlns:p14="http://schemas.microsoft.com/office/powerpoint/2010/main" val="641900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89E81-5CFF-4A28-B9C8-5D54E51DF202}"/>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158A4CC8-DCB0-4E94-98A7-236E3D1866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1F802-21C2-44B2-A419-55469D826571}"/>
              </a:ext>
            </a:extLst>
          </p:cNvPr>
          <p:cNvSpPr>
            <a:spLocks noGrp="1"/>
          </p:cNvSpPr>
          <p:nvPr>
            <p:ph type="dt" sz="half" idx="10"/>
          </p:nvPr>
        </p:nvSpPr>
        <p:spPr/>
        <p:txBody>
          <a:bodyPr/>
          <a:lstStyle/>
          <a:p>
            <a:fld id="{8C28A28C-4C6A-46EA-90C0-4EE0B89CC5C7}" type="datetimeFigureOut">
              <a:rPr lang="en-US" smtClean="0"/>
              <a:t>3/29/2022</a:t>
            </a:fld>
            <a:endParaRPr lang="en-US"/>
          </a:p>
        </p:txBody>
      </p:sp>
      <p:sp>
        <p:nvSpPr>
          <p:cNvPr id="5" name="Footer Placeholder 4">
            <a:extLst>
              <a:ext uri="{FF2B5EF4-FFF2-40B4-BE49-F238E27FC236}">
                <a16:creationId xmlns:a16="http://schemas.microsoft.com/office/drawing/2014/main" id="{84BDB709-08FF-4C4A-8670-4CCA9146F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395375-1CC8-4950-8439-877451C4266D}"/>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45373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8BDF0-A155-454D-B3E2-AD15D0905A62}"/>
              </a:ext>
            </a:extLst>
          </p:cNvPr>
          <p:cNvSpPr>
            <a:spLocks noGrp="1"/>
          </p:cNvSpPr>
          <p:nvPr>
            <p:ph type="title" orient="vert"/>
          </p:nvPr>
        </p:nvSpPr>
        <p:spPr>
          <a:xfrm>
            <a:off x="9073242" y="827313"/>
            <a:ext cx="2280557" cy="5061857"/>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07244E0D-96EC-4B35-BA5C-5DAFCC7281AE}"/>
              </a:ext>
            </a:extLst>
          </p:cNvPr>
          <p:cNvSpPr>
            <a:spLocks noGrp="1"/>
          </p:cNvSpPr>
          <p:nvPr>
            <p:ph type="body" orient="vert" idx="1"/>
          </p:nvPr>
        </p:nvSpPr>
        <p:spPr>
          <a:xfrm>
            <a:off x="838200" y="827313"/>
            <a:ext cx="8115300" cy="5061857"/>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3ADC4E-9FB1-439F-B0FB-47F47B3421A7}"/>
              </a:ext>
            </a:extLst>
          </p:cNvPr>
          <p:cNvSpPr>
            <a:spLocks noGrp="1"/>
          </p:cNvSpPr>
          <p:nvPr>
            <p:ph type="dt" sz="half" idx="10"/>
          </p:nvPr>
        </p:nvSpPr>
        <p:spPr/>
        <p:txBody>
          <a:bodyPr/>
          <a:lstStyle/>
          <a:p>
            <a:fld id="{8C28A28C-4C6A-46EA-90C0-4EE0B89CC5C7}" type="datetimeFigureOut">
              <a:rPr lang="en-US" smtClean="0"/>
              <a:t>3/29/2022</a:t>
            </a:fld>
            <a:endParaRPr lang="en-US"/>
          </a:p>
        </p:txBody>
      </p:sp>
      <p:sp>
        <p:nvSpPr>
          <p:cNvPr id="5" name="Footer Placeholder 4">
            <a:extLst>
              <a:ext uri="{FF2B5EF4-FFF2-40B4-BE49-F238E27FC236}">
                <a16:creationId xmlns:a16="http://schemas.microsoft.com/office/drawing/2014/main" id="{637EE406-061A-4440-BA75-3B684FC848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6D93CF-F5F3-4897-A51E-47D577FDD344}"/>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715691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98199-C6CF-4DFF-A750-435F06CC74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F2D5EB-F993-411F-9DBA-971321FC00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A5D216-27F9-4078-8349-ABC9F614A5E7}"/>
              </a:ext>
            </a:extLst>
          </p:cNvPr>
          <p:cNvSpPr>
            <a:spLocks noGrp="1"/>
          </p:cNvSpPr>
          <p:nvPr>
            <p:ph type="dt" sz="half" idx="10"/>
          </p:nvPr>
        </p:nvSpPr>
        <p:spPr/>
        <p:txBody>
          <a:bodyPr/>
          <a:lstStyle/>
          <a:p>
            <a:fld id="{8C28A28C-4C6A-46EA-90C0-4EE0B89CC5C7}" type="datetimeFigureOut">
              <a:rPr lang="en-US" smtClean="0"/>
              <a:t>3/29/2022</a:t>
            </a:fld>
            <a:endParaRPr lang="en-US"/>
          </a:p>
        </p:txBody>
      </p:sp>
      <p:sp>
        <p:nvSpPr>
          <p:cNvPr id="5" name="Footer Placeholder 4">
            <a:extLst>
              <a:ext uri="{FF2B5EF4-FFF2-40B4-BE49-F238E27FC236}">
                <a16:creationId xmlns:a16="http://schemas.microsoft.com/office/drawing/2014/main" id="{4384F8A8-FBA7-4F25-ADEA-AF346495DE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4609F8-5897-4724-8FA6-3EFDE8F2DD79}"/>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782367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C0F0C-7BA8-490D-B4C9-CCE145DCD19A}"/>
              </a:ext>
            </a:extLst>
          </p:cNvPr>
          <p:cNvSpPr>
            <a:spLocks noGrp="1"/>
          </p:cNvSpPr>
          <p:nvPr>
            <p:ph type="title"/>
          </p:nvPr>
        </p:nvSpPr>
        <p:spPr>
          <a:xfrm>
            <a:off x="1084726" y="1709738"/>
            <a:ext cx="9143999" cy="3050523"/>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290E61-B837-4BE4-9BC7-6AF706BCCA42}"/>
              </a:ext>
            </a:extLst>
          </p:cNvPr>
          <p:cNvSpPr>
            <a:spLocks noGrp="1"/>
          </p:cNvSpPr>
          <p:nvPr>
            <p:ph type="body" idx="1"/>
          </p:nvPr>
        </p:nvSpPr>
        <p:spPr>
          <a:xfrm>
            <a:off x="1084726" y="4902488"/>
            <a:ext cx="9143999" cy="9850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52E15F-E46D-44C6-9FB9-07B0BC545AEF}"/>
              </a:ext>
            </a:extLst>
          </p:cNvPr>
          <p:cNvSpPr>
            <a:spLocks noGrp="1"/>
          </p:cNvSpPr>
          <p:nvPr>
            <p:ph type="dt" sz="half" idx="10"/>
          </p:nvPr>
        </p:nvSpPr>
        <p:spPr/>
        <p:txBody>
          <a:bodyPr/>
          <a:lstStyle/>
          <a:p>
            <a:fld id="{8C28A28C-4C6A-46EA-90C0-4EE0B89CC5C7}" type="datetimeFigureOut">
              <a:rPr lang="en-US" smtClean="0"/>
              <a:t>3/29/2022</a:t>
            </a:fld>
            <a:endParaRPr lang="en-US"/>
          </a:p>
        </p:txBody>
      </p:sp>
      <p:sp>
        <p:nvSpPr>
          <p:cNvPr id="5" name="Footer Placeholder 4">
            <a:extLst>
              <a:ext uri="{FF2B5EF4-FFF2-40B4-BE49-F238E27FC236}">
                <a16:creationId xmlns:a16="http://schemas.microsoft.com/office/drawing/2014/main" id="{2EBF6955-3667-4857-B35A-9E12F79886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14B309-D15E-4FA1-9B8D-8C1F3B56C375}"/>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3842011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219AB-91F9-4F80-9B5D-2E6FE925F0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19F334-D0CF-4DFD-BAA9-3ECD639B1F1E}"/>
              </a:ext>
            </a:extLst>
          </p:cNvPr>
          <p:cNvSpPr>
            <a:spLocks noGrp="1"/>
          </p:cNvSpPr>
          <p:nvPr>
            <p:ph sz="half" idx="1"/>
          </p:nvPr>
        </p:nvSpPr>
        <p:spPr>
          <a:xfrm>
            <a:off x="1077362" y="2227809"/>
            <a:ext cx="4942438" cy="39491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5E0B5D-4613-4DA7-BA20-58B19BE8A496}"/>
              </a:ext>
            </a:extLst>
          </p:cNvPr>
          <p:cNvSpPr>
            <a:spLocks noGrp="1"/>
          </p:cNvSpPr>
          <p:nvPr>
            <p:ph sz="half" idx="2"/>
          </p:nvPr>
        </p:nvSpPr>
        <p:spPr>
          <a:xfrm>
            <a:off x="6172200" y="2227809"/>
            <a:ext cx="4855265" cy="39491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F311AB-0603-424D-BC42-0CEAB3562BA4}"/>
              </a:ext>
            </a:extLst>
          </p:cNvPr>
          <p:cNvSpPr>
            <a:spLocks noGrp="1"/>
          </p:cNvSpPr>
          <p:nvPr>
            <p:ph type="dt" sz="half" idx="10"/>
          </p:nvPr>
        </p:nvSpPr>
        <p:spPr/>
        <p:txBody>
          <a:bodyPr/>
          <a:lstStyle/>
          <a:p>
            <a:fld id="{8C28A28C-4C6A-46EA-90C0-4EE0B89CC5C7}" type="datetimeFigureOut">
              <a:rPr lang="en-US" smtClean="0"/>
              <a:t>3/29/2022</a:t>
            </a:fld>
            <a:endParaRPr lang="en-US"/>
          </a:p>
        </p:txBody>
      </p:sp>
      <p:sp>
        <p:nvSpPr>
          <p:cNvPr id="6" name="Footer Placeholder 5">
            <a:extLst>
              <a:ext uri="{FF2B5EF4-FFF2-40B4-BE49-F238E27FC236}">
                <a16:creationId xmlns:a16="http://schemas.microsoft.com/office/drawing/2014/main" id="{7A3AA2AC-0C5F-4835-BE47-D780C29890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6C54C0-DFDA-4778-9EE8-5E5C30E05412}"/>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657099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3603-5B09-4916-8324-A6BDAB4E060E}"/>
              </a:ext>
            </a:extLst>
          </p:cNvPr>
          <p:cNvSpPr>
            <a:spLocks noGrp="1"/>
          </p:cNvSpPr>
          <p:nvPr>
            <p:ph type="title"/>
          </p:nvPr>
        </p:nvSpPr>
        <p:spPr>
          <a:xfrm>
            <a:off x="1084726" y="365125"/>
            <a:ext cx="9942739"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74073C-C15B-4218-9B84-6758955176E7}"/>
              </a:ext>
            </a:extLst>
          </p:cNvPr>
          <p:cNvSpPr>
            <a:spLocks noGrp="1"/>
          </p:cNvSpPr>
          <p:nvPr>
            <p:ph type="body" idx="1"/>
          </p:nvPr>
        </p:nvSpPr>
        <p:spPr>
          <a:xfrm>
            <a:off x="1084725" y="1681163"/>
            <a:ext cx="4912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116D27-36F6-440B-A9BE-8B9499047CEF}"/>
              </a:ext>
            </a:extLst>
          </p:cNvPr>
          <p:cNvSpPr>
            <a:spLocks noGrp="1"/>
          </p:cNvSpPr>
          <p:nvPr>
            <p:ph sz="half" idx="2"/>
          </p:nvPr>
        </p:nvSpPr>
        <p:spPr>
          <a:xfrm>
            <a:off x="1084726" y="2505075"/>
            <a:ext cx="4912849"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C12010D-7AC4-4A70-A211-6A29274119DB}"/>
              </a:ext>
            </a:extLst>
          </p:cNvPr>
          <p:cNvSpPr>
            <a:spLocks noGrp="1"/>
          </p:cNvSpPr>
          <p:nvPr>
            <p:ph type="body" sz="quarter" idx="3"/>
          </p:nvPr>
        </p:nvSpPr>
        <p:spPr>
          <a:xfrm>
            <a:off x="6172200" y="1681163"/>
            <a:ext cx="485526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AE85B5-3350-49A4-86A1-E5DAED491624}"/>
              </a:ext>
            </a:extLst>
          </p:cNvPr>
          <p:cNvSpPr>
            <a:spLocks noGrp="1"/>
          </p:cNvSpPr>
          <p:nvPr>
            <p:ph sz="quarter" idx="4"/>
          </p:nvPr>
        </p:nvSpPr>
        <p:spPr>
          <a:xfrm>
            <a:off x="6172200" y="2505075"/>
            <a:ext cx="485526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73E874-D08B-4D81-B82D-5DF242E4A1AA}"/>
              </a:ext>
            </a:extLst>
          </p:cNvPr>
          <p:cNvSpPr>
            <a:spLocks noGrp="1"/>
          </p:cNvSpPr>
          <p:nvPr>
            <p:ph type="dt" sz="half" idx="10"/>
          </p:nvPr>
        </p:nvSpPr>
        <p:spPr/>
        <p:txBody>
          <a:bodyPr/>
          <a:lstStyle/>
          <a:p>
            <a:fld id="{8C28A28C-4C6A-46EA-90C0-4EE0B89CC5C7}" type="datetimeFigureOut">
              <a:rPr lang="en-US" smtClean="0"/>
              <a:t>3/29/2022</a:t>
            </a:fld>
            <a:endParaRPr lang="en-US"/>
          </a:p>
        </p:txBody>
      </p:sp>
      <p:sp>
        <p:nvSpPr>
          <p:cNvPr id="8" name="Footer Placeholder 7">
            <a:extLst>
              <a:ext uri="{FF2B5EF4-FFF2-40B4-BE49-F238E27FC236}">
                <a16:creationId xmlns:a16="http://schemas.microsoft.com/office/drawing/2014/main" id="{AE174067-0FFA-41C3-A3A6-E8907CC32D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947985-FBC0-4118-8877-2E327F637DF5}"/>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832274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E0282-3DE7-4AB9-83AC-AFEDD22AF3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A7436C-706A-443F-86CD-4444C82818B2}"/>
              </a:ext>
            </a:extLst>
          </p:cNvPr>
          <p:cNvSpPr>
            <a:spLocks noGrp="1"/>
          </p:cNvSpPr>
          <p:nvPr>
            <p:ph type="dt" sz="half" idx="10"/>
          </p:nvPr>
        </p:nvSpPr>
        <p:spPr/>
        <p:txBody>
          <a:bodyPr/>
          <a:lstStyle/>
          <a:p>
            <a:fld id="{8C28A28C-4C6A-46EA-90C0-4EE0B89CC5C7}" type="datetimeFigureOut">
              <a:rPr lang="en-US" smtClean="0"/>
              <a:t>3/29/2022</a:t>
            </a:fld>
            <a:endParaRPr lang="en-US"/>
          </a:p>
        </p:txBody>
      </p:sp>
      <p:sp>
        <p:nvSpPr>
          <p:cNvPr id="4" name="Footer Placeholder 3">
            <a:extLst>
              <a:ext uri="{FF2B5EF4-FFF2-40B4-BE49-F238E27FC236}">
                <a16:creationId xmlns:a16="http://schemas.microsoft.com/office/drawing/2014/main" id="{09B53292-7EA5-45D0-957F-636A44FC06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76F59D-34BB-462C-B506-040B9E982FCB}"/>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344277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55245-AB52-41B4-9B28-55E6527DA2F8}"/>
              </a:ext>
            </a:extLst>
          </p:cNvPr>
          <p:cNvSpPr>
            <a:spLocks noGrp="1"/>
          </p:cNvSpPr>
          <p:nvPr>
            <p:ph type="dt" sz="half" idx="10"/>
          </p:nvPr>
        </p:nvSpPr>
        <p:spPr/>
        <p:txBody>
          <a:bodyPr/>
          <a:lstStyle/>
          <a:p>
            <a:fld id="{8C28A28C-4C6A-46EA-90C0-4EE0B89CC5C7}" type="datetimeFigureOut">
              <a:rPr lang="en-US" smtClean="0"/>
              <a:t>3/29/2022</a:t>
            </a:fld>
            <a:endParaRPr lang="en-US"/>
          </a:p>
        </p:txBody>
      </p:sp>
      <p:sp>
        <p:nvSpPr>
          <p:cNvPr id="3" name="Footer Placeholder 2">
            <a:extLst>
              <a:ext uri="{FF2B5EF4-FFF2-40B4-BE49-F238E27FC236}">
                <a16:creationId xmlns:a16="http://schemas.microsoft.com/office/drawing/2014/main" id="{CA73B8AE-58B0-4FDF-8430-9D8D3DD537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9E4D91-8619-43C1-841B-B5F47DE01739}"/>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3823563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DA660-DF93-4947-B93F-BF118D3B5F80}"/>
              </a:ext>
            </a:extLst>
          </p:cNvPr>
          <p:cNvSpPr>
            <a:spLocks noGrp="1"/>
          </p:cNvSpPr>
          <p:nvPr>
            <p:ph type="title"/>
          </p:nvPr>
        </p:nvSpPr>
        <p:spPr>
          <a:xfrm>
            <a:off x="1084727" y="457200"/>
            <a:ext cx="3687298"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2F0292E-B3E1-4FD6-A7FA-C165BAC21C28}"/>
              </a:ext>
            </a:extLst>
          </p:cNvPr>
          <p:cNvSpPr>
            <a:spLocks noGrp="1"/>
          </p:cNvSpPr>
          <p:nvPr>
            <p:ph idx="1"/>
          </p:nvPr>
        </p:nvSpPr>
        <p:spPr>
          <a:xfrm>
            <a:off x="5183188" y="987425"/>
            <a:ext cx="5844277"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EFB0ECC-817B-4A71-AFB5-FC60A2BC3ABC}"/>
              </a:ext>
            </a:extLst>
          </p:cNvPr>
          <p:cNvSpPr>
            <a:spLocks noGrp="1"/>
          </p:cNvSpPr>
          <p:nvPr>
            <p:ph type="body" sz="half" idx="2"/>
          </p:nvPr>
        </p:nvSpPr>
        <p:spPr>
          <a:xfrm>
            <a:off x="1084727" y="2253343"/>
            <a:ext cx="3687298" cy="361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7788E0B-6135-4F59-A35A-2CA1A8BA4ED2}"/>
              </a:ext>
            </a:extLst>
          </p:cNvPr>
          <p:cNvSpPr>
            <a:spLocks noGrp="1"/>
          </p:cNvSpPr>
          <p:nvPr>
            <p:ph type="dt" sz="half" idx="10"/>
          </p:nvPr>
        </p:nvSpPr>
        <p:spPr/>
        <p:txBody>
          <a:bodyPr/>
          <a:lstStyle/>
          <a:p>
            <a:fld id="{8C28A28C-4C6A-46EA-90C0-4EE0B89CC5C7}" type="datetimeFigureOut">
              <a:rPr lang="en-US" smtClean="0"/>
              <a:t>3/29/2022</a:t>
            </a:fld>
            <a:endParaRPr lang="en-US"/>
          </a:p>
        </p:txBody>
      </p:sp>
      <p:sp>
        <p:nvSpPr>
          <p:cNvPr id="6" name="Footer Placeholder 5">
            <a:extLst>
              <a:ext uri="{FF2B5EF4-FFF2-40B4-BE49-F238E27FC236}">
                <a16:creationId xmlns:a16="http://schemas.microsoft.com/office/drawing/2014/main" id="{FD0DEF36-4037-4E6D-988F-CC8E3F11C6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5C0D2D-D878-4723-A002-5A601EFB48A0}"/>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273800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C59D5-B8A1-4C9C-A61F-E082A44330BB}"/>
              </a:ext>
            </a:extLst>
          </p:cNvPr>
          <p:cNvSpPr>
            <a:spLocks noGrp="1"/>
          </p:cNvSpPr>
          <p:nvPr>
            <p:ph type="title"/>
          </p:nvPr>
        </p:nvSpPr>
        <p:spPr>
          <a:xfrm>
            <a:off x="1084727" y="720433"/>
            <a:ext cx="3687298" cy="1587337"/>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4CB4F5F-E6E7-45C3-B35C-80F81FB1A5E8}"/>
              </a:ext>
            </a:extLst>
          </p:cNvPr>
          <p:cNvSpPr>
            <a:spLocks noGrp="1"/>
          </p:cNvSpPr>
          <p:nvPr>
            <p:ph type="pic" idx="1"/>
          </p:nvPr>
        </p:nvSpPr>
        <p:spPr>
          <a:xfrm>
            <a:off x="5183188" y="987425"/>
            <a:ext cx="58277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633AB7-4F8E-4A9F-AC15-89E6A6E00347}"/>
              </a:ext>
            </a:extLst>
          </p:cNvPr>
          <p:cNvSpPr>
            <a:spLocks noGrp="1"/>
          </p:cNvSpPr>
          <p:nvPr>
            <p:ph type="body" sz="half" idx="2"/>
          </p:nvPr>
        </p:nvSpPr>
        <p:spPr>
          <a:xfrm>
            <a:off x="1084727" y="2449286"/>
            <a:ext cx="3687298" cy="3419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C074B526-866D-4E11-A7F9-081BD4EDF484}"/>
              </a:ext>
            </a:extLst>
          </p:cNvPr>
          <p:cNvSpPr>
            <a:spLocks noGrp="1"/>
          </p:cNvSpPr>
          <p:nvPr>
            <p:ph type="dt" sz="half" idx="10"/>
          </p:nvPr>
        </p:nvSpPr>
        <p:spPr/>
        <p:txBody>
          <a:bodyPr/>
          <a:lstStyle/>
          <a:p>
            <a:fld id="{8C28A28C-4C6A-46EA-90C0-4EE0B89CC5C7}" type="datetimeFigureOut">
              <a:rPr lang="en-US" smtClean="0"/>
              <a:t>3/29/2022</a:t>
            </a:fld>
            <a:endParaRPr lang="en-US"/>
          </a:p>
        </p:txBody>
      </p:sp>
      <p:sp>
        <p:nvSpPr>
          <p:cNvPr id="6" name="Footer Placeholder 5">
            <a:extLst>
              <a:ext uri="{FF2B5EF4-FFF2-40B4-BE49-F238E27FC236}">
                <a16:creationId xmlns:a16="http://schemas.microsoft.com/office/drawing/2014/main" id="{CD758BF8-E962-4367-8495-62438FDD48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C20AE1-C97D-4E6C-9DB2-B2904C2CF247}"/>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4206603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E192E3E-68A9-4F36-936C-1C8D0B9EF132}"/>
              </a:ext>
            </a:extLst>
          </p:cNvPr>
          <p:cNvSpPr/>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3F214EB0-7E6D-4536-9350-5CB688B56F26}"/>
              </a:ext>
            </a:extLst>
          </p:cNvPr>
          <p:cNvSpPr>
            <a:spLocks noGrp="1"/>
          </p:cNvSpPr>
          <p:nvPr>
            <p:ph type="title"/>
          </p:nvPr>
        </p:nvSpPr>
        <p:spPr>
          <a:xfrm>
            <a:off x="1077362" y="720434"/>
            <a:ext cx="9950103" cy="150737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ABF5455E-4725-4924-BF7D-2E1FC9E391F8}"/>
              </a:ext>
            </a:extLst>
          </p:cNvPr>
          <p:cNvSpPr>
            <a:spLocks noGrp="1"/>
          </p:cNvSpPr>
          <p:nvPr>
            <p:ph type="body" idx="1"/>
          </p:nvPr>
        </p:nvSpPr>
        <p:spPr>
          <a:xfrm>
            <a:off x="1077362" y="2427316"/>
            <a:ext cx="9950103" cy="351351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2CAD9D9-1A1D-4438-9F3D-E5E58FD72F1F}"/>
              </a:ext>
            </a:extLst>
          </p:cNvPr>
          <p:cNvSpPr>
            <a:spLocks noGrp="1"/>
          </p:cNvSpPr>
          <p:nvPr>
            <p:ph type="dt" sz="half" idx="2"/>
          </p:nvPr>
        </p:nvSpPr>
        <p:spPr>
          <a:xfrm>
            <a:off x="9243751" y="6356350"/>
            <a:ext cx="2296603" cy="365125"/>
          </a:xfrm>
          <a:prstGeom prst="rect">
            <a:avLst/>
          </a:prstGeom>
        </p:spPr>
        <p:txBody>
          <a:bodyPr vert="horz" lIns="91440" tIns="45720" rIns="91440" bIns="45720" rtlCol="0" anchor="ctr"/>
          <a:lstStyle>
            <a:lvl1pPr algn="r">
              <a:defRPr sz="900">
                <a:solidFill>
                  <a:schemeClr val="bg1"/>
                </a:solidFill>
              </a:defRPr>
            </a:lvl1pPr>
          </a:lstStyle>
          <a:p>
            <a:fld id="{8C28A28C-4C6A-46EA-90C0-4EE0B89CC5C7}" type="datetimeFigureOut">
              <a:rPr lang="en-US" smtClean="0"/>
              <a:pPr/>
              <a:t>3/29/2022</a:t>
            </a:fld>
            <a:endParaRPr lang="en-US" dirty="0"/>
          </a:p>
        </p:txBody>
      </p:sp>
      <p:sp>
        <p:nvSpPr>
          <p:cNvPr id="5" name="Footer Placeholder 4">
            <a:extLst>
              <a:ext uri="{FF2B5EF4-FFF2-40B4-BE49-F238E27FC236}">
                <a16:creationId xmlns:a16="http://schemas.microsoft.com/office/drawing/2014/main" id="{AE80A827-D7BF-4CA4-8C29-5AE54ADA4787}"/>
              </a:ext>
            </a:extLst>
          </p:cNvPr>
          <p:cNvSpPr>
            <a:spLocks noGrp="1"/>
          </p:cNvSpPr>
          <p:nvPr>
            <p:ph type="ftr" sz="quarter" idx="3"/>
          </p:nvPr>
        </p:nvSpPr>
        <p:spPr>
          <a:xfrm rot="5400000">
            <a:off x="-1610380" y="1926575"/>
            <a:ext cx="3830351"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06717188-1DE1-4DA5-8161-21179E4ADEAE}"/>
              </a:ext>
            </a:extLst>
          </p:cNvPr>
          <p:cNvSpPr>
            <a:spLocks noGrp="1"/>
          </p:cNvSpPr>
          <p:nvPr>
            <p:ph type="sldNum" sz="quarter" idx="4"/>
          </p:nvPr>
        </p:nvSpPr>
        <p:spPr>
          <a:xfrm>
            <a:off x="11540355" y="6356350"/>
            <a:ext cx="410973" cy="365125"/>
          </a:xfrm>
          <a:prstGeom prst="rect">
            <a:avLst/>
          </a:prstGeom>
        </p:spPr>
        <p:txBody>
          <a:bodyPr vert="horz" lIns="91440" tIns="45720" rIns="91440" bIns="45720" rtlCol="0" anchor="ctr"/>
          <a:lstStyle>
            <a:lvl1pPr algn="r">
              <a:defRPr sz="900">
                <a:solidFill>
                  <a:schemeClr val="bg1"/>
                </a:solidFill>
              </a:defRPr>
            </a:lvl1pPr>
          </a:lstStyle>
          <a:p>
            <a:fld id="{5DEF7F31-0B8A-474A-B86C-91F381754329}" type="slidenum">
              <a:rPr lang="en-US" smtClean="0"/>
              <a:pPr/>
              <a:t>‹#›</a:t>
            </a:fld>
            <a:endParaRPr lang="en-US" dirty="0"/>
          </a:p>
        </p:txBody>
      </p:sp>
    </p:spTree>
    <p:extLst>
      <p:ext uri="{BB962C8B-B14F-4D97-AF65-F5344CB8AC3E}">
        <p14:creationId xmlns:p14="http://schemas.microsoft.com/office/powerpoint/2010/main" val="406101412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55" r:id="rId6"/>
    <p:sldLayoutId id="2147483751" r:id="rId7"/>
    <p:sldLayoutId id="2147483752" r:id="rId8"/>
    <p:sldLayoutId id="2147483753" r:id="rId9"/>
    <p:sldLayoutId id="2147483754" r:id="rId10"/>
    <p:sldLayoutId id="2147483756" r:id="rId11"/>
  </p:sldLayoutIdLst>
  <p:txStyles>
    <p:titleStyle>
      <a:lvl1pPr algn="l" defTabSz="914400" rtl="0" eaLnBrk="1" latinLnBrk="0" hangingPunct="1">
        <a:lnSpc>
          <a:spcPct val="110000"/>
        </a:lnSpc>
        <a:spcBef>
          <a:spcPct val="0"/>
        </a:spcBef>
        <a:buNone/>
        <a:defRPr sz="3200" b="1" kern="120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94360"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DE3B669-D0C6-43C4-9D0E-ED152B12DA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surface with a 3D triangle texture">
            <a:extLst>
              <a:ext uri="{FF2B5EF4-FFF2-40B4-BE49-F238E27FC236}">
                <a16:creationId xmlns:a16="http://schemas.microsoft.com/office/drawing/2014/main" id="{EF6DC482-5144-447C-9057-FD2117F4C7DF}"/>
              </a:ext>
            </a:extLst>
          </p:cNvPr>
          <p:cNvPicPr>
            <a:picLocks noChangeAspect="1"/>
          </p:cNvPicPr>
          <p:nvPr/>
        </p:nvPicPr>
        <p:blipFill rotWithShape="1">
          <a:blip r:embed="rId2">
            <a:alphaModFix amt="85000"/>
          </a:blip>
          <a:srcRect t="18371" b="18371"/>
          <a:stretch/>
        </p:blipFill>
        <p:spPr>
          <a:xfrm>
            <a:off x="-2" y="10"/>
            <a:ext cx="12192002" cy="5148019"/>
          </a:xfrm>
          <a:prstGeom prst="rect">
            <a:avLst/>
          </a:prstGeom>
        </p:spPr>
      </p:pic>
      <p:sp>
        <p:nvSpPr>
          <p:cNvPr id="20" name="Freeform: Shape 19">
            <a:extLst>
              <a:ext uri="{FF2B5EF4-FFF2-40B4-BE49-F238E27FC236}">
                <a16:creationId xmlns:a16="http://schemas.microsoft.com/office/drawing/2014/main" id="{B75D9F35-775B-4B73-BBB6-176A2E086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1741688"/>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6C7496DB-DE7C-47B2-A707-CA59D01EEB60}"/>
              </a:ext>
            </a:extLst>
          </p:cNvPr>
          <p:cNvSpPr txBox="1"/>
          <p:nvPr/>
        </p:nvSpPr>
        <p:spPr>
          <a:xfrm>
            <a:off x="0" y="1377737"/>
            <a:ext cx="12191999" cy="1192186"/>
          </a:xfrm>
          <a:prstGeom prst="rect">
            <a:avLst/>
          </a:prstGeom>
          <a:noFill/>
        </p:spPr>
        <p:txBody>
          <a:bodyPr wrap="square" rtlCol="0">
            <a:spAutoFit/>
          </a:bodyPr>
          <a:lstStyle/>
          <a:p>
            <a:pPr algn="ctr">
              <a:lnSpc>
                <a:spcPct val="115000"/>
              </a:lnSpc>
              <a:spcBef>
                <a:spcPts val="600"/>
              </a:spcBef>
              <a:spcAft>
                <a:spcPts val="600"/>
              </a:spcAft>
            </a:pPr>
            <a:r>
              <a:rPr lang="en-US" sz="2000" b="1" dirty="0">
                <a:solidFill>
                  <a:srgbClr val="0070C0"/>
                </a:solidFill>
                <a:latin typeface="Cambria" panose="02040503050406030204" pitchFamily="18" charset="0"/>
                <a:ea typeface="Cambria" panose="02040503050406030204" pitchFamily="18" charset="0"/>
                <a:cs typeface="Calibri" panose="020F0502020204030204" pitchFamily="34" charset="0"/>
              </a:rPr>
              <a:t>READING CIRCLE AS COLLECTIVE ACTION</a:t>
            </a:r>
          </a:p>
          <a:p>
            <a:pPr algn="ctr">
              <a:lnSpc>
                <a:spcPct val="115000"/>
              </a:lnSpc>
              <a:spcBef>
                <a:spcPts val="600"/>
              </a:spcBef>
              <a:spcAft>
                <a:spcPts val="600"/>
              </a:spcAft>
            </a:pPr>
            <a:r>
              <a:rPr lang="en-US" sz="3600" b="1" dirty="0">
                <a:solidFill>
                  <a:srgbClr val="0070C0"/>
                </a:solidFill>
                <a:latin typeface="Cambria" panose="02040503050406030204" pitchFamily="18" charset="0"/>
                <a:ea typeface="Cambria" panose="02040503050406030204" pitchFamily="18" charset="0"/>
                <a:cs typeface="Calibri" panose="020F0502020204030204" pitchFamily="34" charset="0"/>
              </a:rPr>
              <a:t>TOWARD DECOLONIZING KNOWLEDGE PRODUCTION</a:t>
            </a:r>
          </a:p>
        </p:txBody>
      </p:sp>
      <p:sp>
        <p:nvSpPr>
          <p:cNvPr id="6" name="TextBox 5">
            <a:extLst>
              <a:ext uri="{FF2B5EF4-FFF2-40B4-BE49-F238E27FC236}">
                <a16:creationId xmlns:a16="http://schemas.microsoft.com/office/drawing/2014/main" id="{F88CFA36-64A4-415D-86C7-B7B87AD04BEB}"/>
              </a:ext>
            </a:extLst>
          </p:cNvPr>
          <p:cNvSpPr txBox="1"/>
          <p:nvPr/>
        </p:nvSpPr>
        <p:spPr>
          <a:xfrm>
            <a:off x="3956479" y="5400364"/>
            <a:ext cx="4279036" cy="830997"/>
          </a:xfrm>
          <a:prstGeom prst="rect">
            <a:avLst/>
          </a:prstGeom>
          <a:noFill/>
        </p:spPr>
        <p:txBody>
          <a:bodyPr wrap="square" rtlCol="0">
            <a:spAutoFit/>
          </a:bodyPr>
          <a:lstStyle/>
          <a:p>
            <a:pPr algn="ctr"/>
            <a:r>
              <a:rPr lang="en-GB" sz="1600" b="1" dirty="0" err="1">
                <a:solidFill>
                  <a:srgbClr val="0070C0"/>
                </a:solidFill>
                <a:latin typeface="Cambria" panose="02040503050406030204" pitchFamily="18" charset="0"/>
                <a:ea typeface="Cambria" panose="02040503050406030204" pitchFamily="18" charset="0"/>
              </a:rPr>
              <a:t>Oshie</a:t>
            </a:r>
            <a:r>
              <a:rPr lang="en-GB" sz="1600" b="1" dirty="0">
                <a:solidFill>
                  <a:srgbClr val="0070C0"/>
                </a:solidFill>
                <a:latin typeface="Cambria" panose="02040503050406030204" pitchFamily="18" charset="0"/>
                <a:ea typeface="Cambria" panose="02040503050406030204" pitchFamily="18" charset="0"/>
              </a:rPr>
              <a:t> Nishimura-</a:t>
            </a:r>
            <a:r>
              <a:rPr lang="en-GB" sz="1600" b="1" dirty="0" err="1">
                <a:solidFill>
                  <a:srgbClr val="0070C0"/>
                </a:solidFill>
                <a:latin typeface="Cambria" panose="02040503050406030204" pitchFamily="18" charset="0"/>
                <a:ea typeface="Cambria" panose="02040503050406030204" pitchFamily="18" charset="0"/>
              </a:rPr>
              <a:t>Sahi</a:t>
            </a:r>
            <a:r>
              <a:rPr lang="en-GB" sz="1600" b="1" dirty="0">
                <a:solidFill>
                  <a:srgbClr val="0070C0"/>
                </a:solidFill>
                <a:latin typeface="Cambria" panose="02040503050406030204" pitchFamily="18" charset="0"/>
                <a:ea typeface="Cambria" panose="02040503050406030204" pitchFamily="18" charset="0"/>
              </a:rPr>
              <a:t> &amp; Tram Ninh </a:t>
            </a:r>
          </a:p>
          <a:p>
            <a:pPr algn="ctr"/>
            <a:r>
              <a:rPr lang="en-GB" sz="1600" b="1" dirty="0">
                <a:solidFill>
                  <a:srgbClr val="0070C0"/>
                </a:solidFill>
                <a:latin typeface="Cambria" panose="02040503050406030204" pitchFamily="18" charset="0"/>
                <a:ea typeface="Cambria" panose="02040503050406030204" pitchFamily="18" charset="0"/>
              </a:rPr>
              <a:t>EDU </a:t>
            </a:r>
            <a:r>
              <a:rPr lang="en-GB" sz="1600" b="1" dirty="0" err="1">
                <a:solidFill>
                  <a:srgbClr val="0070C0"/>
                </a:solidFill>
                <a:latin typeface="Cambria" panose="02040503050406030204" pitchFamily="18" charset="0"/>
                <a:ea typeface="Cambria" panose="02040503050406030204" pitchFamily="18" charset="0"/>
              </a:rPr>
              <a:t>PH.D</a:t>
            </a:r>
            <a:r>
              <a:rPr lang="en-GB" sz="1600" b="1" dirty="0">
                <a:solidFill>
                  <a:srgbClr val="0070C0"/>
                </a:solidFill>
                <a:latin typeface="Cambria" panose="02040503050406030204" pitchFamily="18" charset="0"/>
                <a:ea typeface="Cambria" panose="02040503050406030204" pitchFamily="18" charset="0"/>
              </a:rPr>
              <a:t> COFFEE METING</a:t>
            </a:r>
          </a:p>
          <a:p>
            <a:pPr algn="ctr"/>
            <a:r>
              <a:rPr lang="en-GB" sz="1600" dirty="0">
                <a:solidFill>
                  <a:srgbClr val="0070C0"/>
                </a:solidFill>
                <a:latin typeface="Cambria" panose="02040503050406030204" pitchFamily="18" charset="0"/>
                <a:ea typeface="Cambria" panose="02040503050406030204" pitchFamily="18" charset="0"/>
              </a:rPr>
              <a:t>03/2022</a:t>
            </a:r>
            <a:endParaRPr lang="en-FI" sz="1600" dirty="0">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74835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CA606B-372D-4C4A-9B57-EA34BE38A5B8}"/>
              </a:ext>
            </a:extLst>
          </p:cNvPr>
          <p:cNvSpPr txBox="1"/>
          <p:nvPr/>
        </p:nvSpPr>
        <p:spPr>
          <a:xfrm>
            <a:off x="102636" y="0"/>
            <a:ext cx="4685673" cy="473912"/>
          </a:xfrm>
          <a:prstGeom prst="rect">
            <a:avLst/>
          </a:prstGeom>
          <a:noFill/>
        </p:spPr>
        <p:txBody>
          <a:bodyPr wrap="square" rtlCol="0">
            <a:spAutoFit/>
          </a:bodyPr>
          <a:lstStyle/>
          <a:p>
            <a:pPr algn="just" fontAlgn="base">
              <a:lnSpc>
                <a:spcPct val="125000"/>
              </a:lnSpc>
            </a:pPr>
            <a:r>
              <a:rPr lang="en-GB" sz="2200" b="1" dirty="0">
                <a:solidFill>
                  <a:srgbClr val="0070C0"/>
                </a:solidFill>
                <a:latin typeface="Cambria" panose="02040503050406030204" pitchFamily="18" charset="0"/>
                <a:ea typeface="Cambria" panose="02040503050406030204" pitchFamily="18" charset="0"/>
              </a:rPr>
              <a:t>THE PROPOSED ‘ASIA AS METHOD’</a:t>
            </a:r>
            <a:endParaRPr lang="en-FI" sz="2200" dirty="0">
              <a:solidFill>
                <a:srgbClr val="0070C0"/>
              </a:solidFill>
              <a:effectLst/>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75EAECF6-3B9E-41CA-8B62-33EDD69115F3}"/>
              </a:ext>
            </a:extLst>
          </p:cNvPr>
          <p:cNvSpPr txBox="1"/>
          <p:nvPr/>
        </p:nvSpPr>
        <p:spPr>
          <a:xfrm>
            <a:off x="426875" y="816789"/>
            <a:ext cx="10956471" cy="3033459"/>
          </a:xfrm>
          <a:prstGeom prst="rect">
            <a:avLst/>
          </a:prstGeom>
          <a:noFill/>
        </p:spPr>
        <p:txBody>
          <a:bodyPr wrap="square">
            <a:spAutoFit/>
          </a:bodyPr>
          <a:lstStyle/>
          <a:p>
            <a:pPr algn="just" fontAlgn="base">
              <a:lnSpc>
                <a:spcPct val="125000"/>
              </a:lnSpc>
              <a:spcAft>
                <a:spcPts val="800"/>
              </a:spcAft>
            </a:pPr>
            <a:r>
              <a:rPr lang="en-US" sz="1800" b="1" dirty="0">
                <a:effectLst/>
                <a:latin typeface="Cambria" panose="02040503050406030204" pitchFamily="18" charset="0"/>
                <a:ea typeface="Cambria" panose="02040503050406030204" pitchFamily="18" charset="0"/>
                <a:cs typeface="Calibri" panose="020F0502020204030204" pitchFamily="34" charset="0"/>
              </a:rPr>
              <a:t>(5) Ontology and epistemology:</a:t>
            </a:r>
            <a:endParaRPr lang="en-FI" sz="1600"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fontAlgn="base">
              <a:lnSpc>
                <a:spcPct val="125000"/>
              </a:lnSpc>
              <a:buFont typeface="Calibri" panose="020F0502020204030204" pitchFamily="34" charset="0"/>
              <a:buChar char="•"/>
            </a:pPr>
            <a:r>
              <a:rPr lang="en-US" sz="1800" dirty="0">
                <a:effectLst/>
                <a:latin typeface="Cambria" panose="02040503050406030204" pitchFamily="18" charset="0"/>
                <a:ea typeface="Cambria" panose="02040503050406030204" pitchFamily="18" charset="0"/>
                <a:cs typeface="Calibri" panose="020F0502020204030204" pitchFamily="34" charset="0"/>
              </a:rPr>
              <a:t>Puts an emphasis on local practices and issues but not intellectual thought. Not begin with an analytical concept or theoretical propositions but concrete social events and practices (but remains dialogue with theoretical arguments.)</a:t>
            </a:r>
            <a:endParaRPr lang="en-FI" sz="1600"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fontAlgn="base">
              <a:lnSpc>
                <a:spcPct val="125000"/>
              </a:lnSpc>
              <a:spcAft>
                <a:spcPts val="800"/>
              </a:spcAft>
              <a:buFont typeface="Calibri" panose="020F0502020204030204" pitchFamily="34" charset="0"/>
              <a:buChar char="•"/>
            </a:pPr>
            <a:r>
              <a:rPr lang="en-US" sz="1800" dirty="0">
                <a:effectLst/>
                <a:latin typeface="Cambria" panose="02040503050406030204" pitchFamily="18" charset="0"/>
                <a:ea typeface="Cambria" panose="02040503050406030204" pitchFamily="18" charset="0"/>
                <a:cs typeface="Calibri" panose="020F0502020204030204" pitchFamily="34" charset="0"/>
              </a:rPr>
              <a:t>No desire to formulate theoretical concepts applicable to all contexts. The goal is to generate historically grounded explanations that give insights for specific interventions.</a:t>
            </a:r>
            <a:endParaRPr lang="en-GB" sz="1600" dirty="0">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fontAlgn="base">
              <a:lnSpc>
                <a:spcPct val="125000"/>
              </a:lnSpc>
              <a:spcAft>
                <a:spcPts val="800"/>
              </a:spcAft>
              <a:buFont typeface="Calibri" panose="020F0502020204030204" pitchFamily="34" charset="0"/>
              <a:buChar char="•"/>
            </a:pPr>
            <a:r>
              <a:rPr lang="en-US" dirty="0">
                <a:effectLst/>
                <a:latin typeface="Cambria" panose="02040503050406030204" pitchFamily="18" charset="0"/>
                <a:ea typeface="Cambria" panose="02040503050406030204" pitchFamily="18" charset="0"/>
              </a:rPr>
              <a:t>Not asking which values are more universal than others. What is needed is a comparison of how values have been put into practice and how they are transformed. </a:t>
            </a:r>
            <a:endParaRPr lang="en-FI"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88482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CA606B-372D-4C4A-9B57-EA34BE38A5B8}"/>
              </a:ext>
            </a:extLst>
          </p:cNvPr>
          <p:cNvSpPr txBox="1"/>
          <p:nvPr/>
        </p:nvSpPr>
        <p:spPr>
          <a:xfrm>
            <a:off x="148935" y="0"/>
            <a:ext cx="4338734" cy="482440"/>
          </a:xfrm>
          <a:prstGeom prst="rect">
            <a:avLst/>
          </a:prstGeom>
          <a:noFill/>
        </p:spPr>
        <p:txBody>
          <a:bodyPr wrap="square" rtlCol="0">
            <a:spAutoFit/>
          </a:bodyPr>
          <a:lstStyle/>
          <a:p>
            <a:pPr algn="just" fontAlgn="base">
              <a:lnSpc>
                <a:spcPct val="125000"/>
              </a:lnSpc>
            </a:pPr>
            <a:r>
              <a:rPr lang="en-GB" sz="2200" b="1" dirty="0">
                <a:solidFill>
                  <a:srgbClr val="0070C0"/>
                </a:solidFill>
                <a:latin typeface="Cambria" panose="02040503050406030204" pitchFamily="18" charset="0"/>
                <a:ea typeface="Cambria" panose="02040503050406030204" pitchFamily="18" charset="0"/>
              </a:rPr>
              <a:t>REFLECTION</a:t>
            </a:r>
            <a:endParaRPr lang="en-FI" sz="2200" dirty="0">
              <a:solidFill>
                <a:srgbClr val="0070C0"/>
              </a:solidFill>
              <a:effectLst/>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75EAECF6-3B9E-41CA-8B62-33EDD69115F3}"/>
              </a:ext>
            </a:extLst>
          </p:cNvPr>
          <p:cNvSpPr txBox="1"/>
          <p:nvPr/>
        </p:nvSpPr>
        <p:spPr>
          <a:xfrm>
            <a:off x="426875" y="611515"/>
            <a:ext cx="3161899" cy="404534"/>
          </a:xfrm>
          <a:prstGeom prst="rect">
            <a:avLst/>
          </a:prstGeom>
          <a:noFill/>
        </p:spPr>
        <p:txBody>
          <a:bodyPr wrap="square">
            <a:spAutoFit/>
          </a:bodyPr>
          <a:lstStyle/>
          <a:p>
            <a:pPr algn="just" fontAlgn="base">
              <a:lnSpc>
                <a:spcPct val="125000"/>
              </a:lnSpc>
              <a:spcAft>
                <a:spcPts val="800"/>
              </a:spcAft>
            </a:pPr>
            <a:r>
              <a:rPr lang="en-US" b="1" dirty="0">
                <a:latin typeface="Cambria" panose="02040503050406030204" pitchFamily="18" charset="0"/>
                <a:ea typeface="Cambria" panose="02040503050406030204" pitchFamily="18" charset="0"/>
                <a:cs typeface="Calibri" panose="020F0502020204030204" pitchFamily="34" charset="0"/>
              </a:rPr>
              <a:t>… </a:t>
            </a:r>
            <a:r>
              <a:rPr lang="en-US" sz="1800" b="1" dirty="0">
                <a:effectLst/>
                <a:latin typeface="Cambria" panose="02040503050406030204" pitchFamily="18" charset="0"/>
                <a:ea typeface="Cambria" panose="02040503050406030204" pitchFamily="18" charset="0"/>
                <a:cs typeface="Calibri" panose="020F0502020204030204" pitchFamily="34" charset="0"/>
              </a:rPr>
              <a:t>The East and the West? …</a:t>
            </a:r>
            <a:endParaRPr lang="en-FI" sz="1600" dirty="0">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1028" name="Picture 4">
            <a:extLst>
              <a:ext uri="{FF2B5EF4-FFF2-40B4-BE49-F238E27FC236}">
                <a16:creationId xmlns:a16="http://schemas.microsoft.com/office/drawing/2014/main" id="{2543CADC-D532-4DBF-B801-7B4D686001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815" y="1153524"/>
            <a:ext cx="4567090" cy="22754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C4ED269-6B74-4BB8-A1A5-E8BD7889420F}"/>
              </a:ext>
            </a:extLst>
          </p:cNvPr>
          <p:cNvSpPr txBox="1"/>
          <p:nvPr/>
        </p:nvSpPr>
        <p:spPr>
          <a:xfrm>
            <a:off x="356638" y="3453753"/>
            <a:ext cx="5031439" cy="646331"/>
          </a:xfrm>
          <a:prstGeom prst="rect">
            <a:avLst/>
          </a:prstGeom>
          <a:noFill/>
        </p:spPr>
        <p:txBody>
          <a:bodyPr wrap="square">
            <a:spAutoFit/>
          </a:bodyPr>
          <a:lstStyle/>
          <a:p>
            <a:r>
              <a:rPr lang="en-GB" i="1" dirty="0">
                <a:latin typeface="Cambria" panose="02040503050406030204" pitchFamily="18" charset="0"/>
                <a:ea typeface="Cambria" panose="02040503050406030204" pitchFamily="18" charset="0"/>
              </a:rPr>
              <a:t>‘</a:t>
            </a:r>
            <a:r>
              <a:rPr lang="en-FI" i="1" dirty="0">
                <a:latin typeface="Cambria" panose="02040503050406030204" pitchFamily="18" charset="0"/>
                <a:ea typeface="Cambria" panose="02040503050406030204" pitchFamily="18" charset="0"/>
              </a:rPr>
              <a:t>Westerners </a:t>
            </a:r>
            <a:r>
              <a:rPr lang="en-GB" i="1" dirty="0">
                <a:latin typeface="Cambria" panose="02040503050406030204" pitchFamily="18" charset="0"/>
                <a:ea typeface="Cambria" panose="02040503050406030204" pitchFamily="18" charset="0"/>
              </a:rPr>
              <a:t>teach their children to be </a:t>
            </a:r>
            <a:r>
              <a:rPr lang="en-FI" b="1" i="1" dirty="0">
                <a:latin typeface="Cambria" panose="02040503050406030204" pitchFamily="18" charset="0"/>
                <a:ea typeface="Cambria" panose="02040503050406030204" pitchFamily="18" charset="0"/>
              </a:rPr>
              <a:t>independent</a:t>
            </a:r>
            <a:r>
              <a:rPr lang="en-FI" i="1" dirty="0">
                <a:latin typeface="Cambria" panose="02040503050406030204" pitchFamily="18" charset="0"/>
                <a:ea typeface="Cambria" panose="02040503050406030204" pitchFamily="18" charset="0"/>
              </a:rPr>
              <a:t> but Easterners are </a:t>
            </a:r>
            <a:r>
              <a:rPr lang="en-GB" i="1" dirty="0">
                <a:latin typeface="Cambria" panose="02040503050406030204" pitchFamily="18" charset="0"/>
                <a:ea typeface="Cambria" panose="02040503050406030204" pitchFamily="18" charset="0"/>
              </a:rPr>
              <a:t>not…’</a:t>
            </a:r>
            <a:endParaRPr lang="en-FI" i="1" dirty="0">
              <a:latin typeface="Cambria" panose="02040503050406030204" pitchFamily="18" charset="0"/>
              <a:ea typeface="Cambria" panose="02040503050406030204" pitchFamily="18" charset="0"/>
            </a:endParaRPr>
          </a:p>
        </p:txBody>
      </p:sp>
      <p:pic>
        <p:nvPicPr>
          <p:cNvPr id="1030" name="Picture 6" descr="bestie-su-khac-nhau-trong-van-hoa-phuong-dong-va-phuong-tay">
            <a:extLst>
              <a:ext uri="{FF2B5EF4-FFF2-40B4-BE49-F238E27FC236}">
                <a16:creationId xmlns:a16="http://schemas.microsoft.com/office/drawing/2014/main" id="{788DFE7E-869E-46CF-B4F0-CACFB564F6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7343" y="1152302"/>
            <a:ext cx="4375353" cy="227547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6BF5888-B2DE-4BC8-A24C-BFCAB2B3748C}"/>
              </a:ext>
            </a:extLst>
          </p:cNvPr>
          <p:cNvSpPr txBox="1"/>
          <p:nvPr/>
        </p:nvSpPr>
        <p:spPr>
          <a:xfrm>
            <a:off x="5877981" y="3427778"/>
            <a:ext cx="4927671" cy="923330"/>
          </a:xfrm>
          <a:prstGeom prst="rect">
            <a:avLst/>
          </a:prstGeom>
          <a:noFill/>
        </p:spPr>
        <p:txBody>
          <a:bodyPr wrap="square">
            <a:spAutoFit/>
          </a:bodyPr>
          <a:lstStyle/>
          <a:p>
            <a:r>
              <a:rPr lang="en-GB" i="1" dirty="0">
                <a:latin typeface="Cambria" panose="02040503050406030204" pitchFamily="18" charset="0"/>
                <a:ea typeface="Cambria" panose="02040503050406030204" pitchFamily="18" charset="0"/>
              </a:rPr>
              <a:t>‘People in the West are </a:t>
            </a:r>
            <a:r>
              <a:rPr lang="en-GB" b="1" i="1" dirty="0">
                <a:latin typeface="Cambria" panose="02040503050406030204" pitchFamily="18" charset="0"/>
                <a:ea typeface="Cambria" panose="02040503050406030204" pitchFamily="18" charset="0"/>
              </a:rPr>
              <a:t>disciplined</a:t>
            </a:r>
            <a:r>
              <a:rPr lang="en-GB" i="1" dirty="0">
                <a:latin typeface="Cambria" panose="02040503050406030204" pitchFamily="18" charset="0"/>
                <a:ea typeface="Cambria" panose="02040503050406030204" pitchFamily="18" charset="0"/>
              </a:rPr>
              <a:t> and </a:t>
            </a:r>
            <a:r>
              <a:rPr lang="en-GB" b="1" i="1" dirty="0">
                <a:latin typeface="Cambria" panose="02040503050406030204" pitchFamily="18" charset="0"/>
                <a:ea typeface="Cambria" panose="02040503050406030204" pitchFamily="18" charset="0"/>
              </a:rPr>
              <a:t>respect order</a:t>
            </a:r>
            <a:r>
              <a:rPr lang="en-GB" i="1" dirty="0">
                <a:latin typeface="Cambria" panose="02040503050406030204" pitchFamily="18" charset="0"/>
                <a:ea typeface="Cambria" panose="02040503050406030204" pitchFamily="18" charset="0"/>
              </a:rPr>
              <a:t>…</a:t>
            </a:r>
            <a:r>
              <a:rPr lang="en-FI" i="1" dirty="0">
                <a:latin typeface="Cambria" panose="02040503050406030204" pitchFamily="18" charset="0"/>
                <a:ea typeface="Cambria" panose="02040503050406030204" pitchFamily="18" charset="0"/>
              </a:rPr>
              <a:t> Easterners </a:t>
            </a:r>
            <a:r>
              <a:rPr lang="en-GB" i="1" dirty="0">
                <a:latin typeface="Cambria" panose="02040503050406030204" pitchFamily="18" charset="0"/>
                <a:ea typeface="Cambria" panose="02040503050406030204" pitchFamily="18" charset="0"/>
              </a:rPr>
              <a:t>often jostle for </a:t>
            </a:r>
            <a:r>
              <a:rPr lang="en-GB" b="1" i="1" dirty="0">
                <a:latin typeface="Cambria" panose="02040503050406030204" pitchFamily="18" charset="0"/>
                <a:ea typeface="Cambria" panose="02040503050406030204" pitchFamily="18" charset="0"/>
              </a:rPr>
              <a:t>fear of losing benefits</a:t>
            </a:r>
            <a:r>
              <a:rPr lang="en-GB" i="1" dirty="0">
                <a:latin typeface="Cambria" panose="02040503050406030204" pitchFamily="18" charset="0"/>
                <a:ea typeface="Cambria" panose="02040503050406030204" pitchFamily="18" charset="0"/>
              </a:rPr>
              <a:t>.</a:t>
            </a:r>
            <a:endParaRPr lang="en-FI" i="1" dirty="0">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DD4A249F-D432-4EAE-8F04-07263C36F8FE}"/>
              </a:ext>
            </a:extLst>
          </p:cNvPr>
          <p:cNvSpPr txBox="1"/>
          <p:nvPr/>
        </p:nvSpPr>
        <p:spPr>
          <a:xfrm>
            <a:off x="473136" y="4556629"/>
            <a:ext cx="9829881" cy="369332"/>
          </a:xfrm>
          <a:prstGeom prst="rect">
            <a:avLst/>
          </a:prstGeom>
          <a:noFill/>
        </p:spPr>
        <p:txBody>
          <a:bodyPr wrap="square" rtlCol="0">
            <a:spAutoFit/>
          </a:bodyPr>
          <a:lstStyle/>
          <a:p>
            <a:r>
              <a:rPr lang="en-GB" b="1" dirty="0">
                <a:latin typeface="Cambria" panose="02040503050406030204" pitchFamily="18" charset="0"/>
                <a:ea typeface="Cambria" panose="02040503050406030204" pitchFamily="18" charset="0"/>
              </a:rPr>
              <a:t>… Escaping or returning? ...</a:t>
            </a:r>
            <a:endParaRPr lang="en-FI" b="1"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B2F09D6D-D20E-464D-9515-5177B7FF4ACD}"/>
              </a:ext>
            </a:extLst>
          </p:cNvPr>
          <p:cNvSpPr txBox="1"/>
          <p:nvPr/>
        </p:nvSpPr>
        <p:spPr>
          <a:xfrm>
            <a:off x="562814" y="4992553"/>
            <a:ext cx="10749033" cy="923330"/>
          </a:xfrm>
          <a:prstGeom prst="rect">
            <a:avLst/>
          </a:prstGeom>
          <a:noFill/>
        </p:spPr>
        <p:txBody>
          <a:bodyPr wrap="square" rtlCol="0">
            <a:spAutoFit/>
          </a:bodyPr>
          <a:lstStyle/>
          <a:p>
            <a:r>
              <a:rPr lang="en-GB" dirty="0" err="1">
                <a:latin typeface="Cambria" panose="02040503050406030204" pitchFamily="18" charset="0"/>
                <a:ea typeface="Cambria" panose="02040503050406030204" pitchFamily="18" charset="0"/>
              </a:rPr>
              <a:t>Fukujawa</a:t>
            </a:r>
            <a:r>
              <a:rPr lang="en-GB" dirty="0">
                <a:latin typeface="Cambria" panose="02040503050406030204" pitchFamily="18" charset="0"/>
                <a:ea typeface="Cambria" panose="02040503050406030204" pitchFamily="18" charset="0"/>
              </a:rPr>
              <a:t> </a:t>
            </a:r>
            <a:r>
              <a:rPr lang="en-GB" dirty="0" err="1">
                <a:latin typeface="Cambria" panose="02040503050406030204" pitchFamily="18" charset="0"/>
                <a:ea typeface="Cambria" panose="02040503050406030204" pitchFamily="18" charset="0"/>
              </a:rPr>
              <a:t>Yukichi</a:t>
            </a:r>
            <a:r>
              <a:rPr lang="en-GB" dirty="0">
                <a:latin typeface="Cambria" panose="02040503050406030204" pitchFamily="18" charset="0"/>
                <a:ea typeface="Cambria" panose="02040503050406030204" pitchFamily="18" charset="0"/>
              </a:rPr>
              <a:t>’ </a:t>
            </a:r>
            <a:r>
              <a:rPr lang="en-GB" dirty="0" err="1">
                <a:latin typeface="Cambria" panose="02040503050406030204" pitchFamily="18" charset="0"/>
                <a:ea typeface="Cambria" panose="02040503050406030204" pitchFamily="18" charset="0"/>
              </a:rPr>
              <a:t>Datsu</a:t>
            </a:r>
            <a:r>
              <a:rPr lang="en-GB" dirty="0">
                <a:latin typeface="Cambria" panose="02040503050406030204" pitchFamily="18" charset="0"/>
                <a:ea typeface="Cambria" panose="02040503050406030204" pitchFamily="18" charset="0"/>
              </a:rPr>
              <a:t>-A Ron (Escaping Asia)? China vs. Japan? Or the struggling between different layers of subjectivity/identity/histories?</a:t>
            </a:r>
          </a:p>
          <a:p>
            <a:endParaRPr lang="en-FI"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22033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348F65-ADB4-4283-AE03-6D91C0A4C29F}"/>
              </a:ext>
            </a:extLst>
          </p:cNvPr>
          <p:cNvSpPr txBox="1"/>
          <p:nvPr/>
        </p:nvSpPr>
        <p:spPr>
          <a:xfrm>
            <a:off x="102637" y="0"/>
            <a:ext cx="4338734" cy="482440"/>
          </a:xfrm>
          <a:prstGeom prst="rect">
            <a:avLst/>
          </a:prstGeom>
          <a:noFill/>
        </p:spPr>
        <p:txBody>
          <a:bodyPr wrap="square" rtlCol="0">
            <a:spAutoFit/>
          </a:bodyPr>
          <a:lstStyle/>
          <a:p>
            <a:pPr algn="just" fontAlgn="base">
              <a:lnSpc>
                <a:spcPct val="125000"/>
              </a:lnSpc>
            </a:pPr>
            <a:r>
              <a:rPr lang="en-GB" sz="2200" b="1" dirty="0">
                <a:solidFill>
                  <a:srgbClr val="0070C0"/>
                </a:solidFill>
                <a:latin typeface="Cambria" panose="02040503050406030204" pitchFamily="18" charset="0"/>
                <a:ea typeface="Cambria" panose="02040503050406030204" pitchFamily="18" charset="0"/>
              </a:rPr>
              <a:t>REFLECTION</a:t>
            </a:r>
            <a:endParaRPr lang="en-FI" sz="2200" dirty="0">
              <a:solidFill>
                <a:srgbClr val="0070C0"/>
              </a:solidFill>
              <a:effectLst/>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14EC248B-7A0B-4B48-884F-A8938CB57AE1}"/>
              </a:ext>
            </a:extLst>
          </p:cNvPr>
          <p:cNvSpPr txBox="1"/>
          <p:nvPr/>
        </p:nvSpPr>
        <p:spPr>
          <a:xfrm>
            <a:off x="235975" y="574481"/>
            <a:ext cx="6096000" cy="404534"/>
          </a:xfrm>
          <a:prstGeom prst="rect">
            <a:avLst/>
          </a:prstGeom>
          <a:noFill/>
        </p:spPr>
        <p:txBody>
          <a:bodyPr wrap="square">
            <a:spAutoFit/>
          </a:bodyPr>
          <a:lstStyle/>
          <a:p>
            <a:pPr algn="just" fontAlgn="base">
              <a:lnSpc>
                <a:spcPct val="125000"/>
              </a:lnSpc>
              <a:spcAft>
                <a:spcPts val="800"/>
              </a:spcAft>
            </a:pPr>
            <a:r>
              <a:rPr lang="en-US" b="1" dirty="0">
                <a:latin typeface="Cambria" panose="02040503050406030204" pitchFamily="18" charset="0"/>
                <a:ea typeface="Cambria" panose="02040503050406030204" pitchFamily="18" charset="0"/>
                <a:cs typeface="Calibri" panose="020F0502020204030204" pitchFamily="34" charset="0"/>
              </a:rPr>
              <a:t>… </a:t>
            </a:r>
            <a:r>
              <a:rPr lang="en-US" sz="1800" b="1" dirty="0">
                <a:effectLst/>
                <a:latin typeface="Cambria" panose="02040503050406030204" pitchFamily="18" charset="0"/>
                <a:ea typeface="Cambria" panose="02040503050406030204" pitchFamily="18" charset="0"/>
                <a:cs typeface="Calibri" panose="020F0502020204030204" pitchFamily="34" charset="0"/>
              </a:rPr>
              <a:t>Nationalism and globalization…</a:t>
            </a:r>
            <a:endParaRPr lang="en-FI" sz="1600" dirty="0">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2050" name="Picture 2" descr="Fan nhà nức lòng: Văn hóa Thái Lan tinh tế xuất hiện trong MV &quot;Lalisa&quot;  (Lisa)">
            <a:extLst>
              <a:ext uri="{FF2B5EF4-FFF2-40B4-BE49-F238E27FC236}">
                <a16:creationId xmlns:a16="http://schemas.microsoft.com/office/drawing/2014/main" id="{8403FD0B-BB23-4968-98EA-3AB2EEFCAC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825" r="21905"/>
          <a:stretch/>
        </p:blipFill>
        <p:spPr bwMode="auto">
          <a:xfrm>
            <a:off x="373626" y="1191318"/>
            <a:ext cx="3175820" cy="348430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A0D5488-B4FD-42D3-96B8-7F05C0465B68}"/>
              </a:ext>
            </a:extLst>
          </p:cNvPr>
          <p:cNvSpPr txBox="1"/>
          <p:nvPr/>
        </p:nvSpPr>
        <p:spPr>
          <a:xfrm>
            <a:off x="3982065" y="1191318"/>
            <a:ext cx="7413522" cy="646331"/>
          </a:xfrm>
          <a:prstGeom prst="rect">
            <a:avLst/>
          </a:prstGeom>
          <a:solidFill>
            <a:schemeClr val="tx2">
              <a:lumMod val="10000"/>
              <a:lumOff val="90000"/>
            </a:schemeClr>
          </a:solidFill>
        </p:spPr>
        <p:txBody>
          <a:bodyPr wrap="square">
            <a:spAutoFit/>
          </a:bodyPr>
          <a:lstStyle/>
          <a:p>
            <a:r>
              <a:rPr lang="en-GB" b="0" i="1" dirty="0">
                <a:solidFill>
                  <a:srgbClr val="030303"/>
                </a:solidFill>
                <a:effectLst/>
                <a:latin typeface="Cambria" panose="02040503050406030204" pitchFamily="18" charset="0"/>
                <a:ea typeface="Cambria" panose="02040503050406030204" pitchFamily="18" charset="0"/>
              </a:rPr>
              <a:t>“ I’m so proud of Thai I </a:t>
            </a:r>
            <a:r>
              <a:rPr lang="en-GB" b="0" i="1" dirty="0" err="1">
                <a:solidFill>
                  <a:srgbClr val="030303"/>
                </a:solidFill>
                <a:effectLst/>
                <a:latin typeface="Cambria" panose="02040503050406030204" pitchFamily="18" charset="0"/>
                <a:ea typeface="Cambria" panose="02040503050406030204" pitchFamily="18" charset="0"/>
              </a:rPr>
              <a:t>wanna</a:t>
            </a:r>
            <a:r>
              <a:rPr lang="en-GB" b="0" i="1" dirty="0">
                <a:solidFill>
                  <a:srgbClr val="030303"/>
                </a:solidFill>
                <a:effectLst/>
                <a:latin typeface="Cambria" panose="02040503050406030204" pitchFamily="18" charset="0"/>
                <a:ea typeface="Cambria" panose="02040503050406030204" pitchFamily="18" charset="0"/>
              </a:rPr>
              <a:t> show the world that I’m from Thailand “ </a:t>
            </a:r>
          </a:p>
          <a:p>
            <a:r>
              <a:rPr lang="en-GB" dirty="0">
                <a:solidFill>
                  <a:srgbClr val="030303"/>
                </a:solidFill>
                <a:latin typeface="Cambria" panose="02040503050406030204" pitchFamily="18" charset="0"/>
                <a:ea typeface="Cambria" panose="02040503050406030204" pitchFamily="18" charset="0"/>
              </a:rPr>
              <a:t>(-LISA-)</a:t>
            </a:r>
            <a:endParaRPr lang="en-FI"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23B28FC2-2BE4-4932-B960-2A607704887D}"/>
              </a:ext>
            </a:extLst>
          </p:cNvPr>
          <p:cNvSpPr txBox="1"/>
          <p:nvPr/>
        </p:nvSpPr>
        <p:spPr>
          <a:xfrm>
            <a:off x="3996813" y="3109339"/>
            <a:ext cx="7462683" cy="923330"/>
          </a:xfrm>
          <a:prstGeom prst="rect">
            <a:avLst/>
          </a:prstGeom>
          <a:solidFill>
            <a:schemeClr val="bg1">
              <a:lumMod val="75000"/>
            </a:schemeClr>
          </a:solidFill>
        </p:spPr>
        <p:txBody>
          <a:bodyPr wrap="square" rtlCol="0">
            <a:spAutoFit/>
          </a:bodyPr>
          <a:lstStyle/>
          <a:p>
            <a:pPr algn="just"/>
            <a:r>
              <a:rPr lang="en-GB" b="0" i="1" dirty="0">
                <a:solidFill>
                  <a:srgbClr val="030303"/>
                </a:solidFill>
                <a:effectLst/>
                <a:latin typeface="Cambria" panose="02040503050406030204" pitchFamily="18" charset="0"/>
                <a:ea typeface="Cambria" panose="02040503050406030204" pitchFamily="18" charset="0"/>
              </a:rPr>
              <a:t>‘</a:t>
            </a:r>
            <a:r>
              <a:rPr lang="en-GB" i="1" dirty="0">
                <a:solidFill>
                  <a:srgbClr val="030303"/>
                </a:solidFill>
                <a:latin typeface="Cambria" panose="02040503050406030204" pitchFamily="18" charset="0"/>
                <a:ea typeface="Cambria" panose="02040503050406030204" pitchFamily="18" charset="0"/>
              </a:rPr>
              <a:t>It’s interesting… because we Germans, we don’t know that feeling… If you say in Germany that you are proud of Germany…then you sound like a </a:t>
            </a:r>
            <a:r>
              <a:rPr lang="en-GB" i="1" dirty="0" err="1">
                <a:solidFill>
                  <a:srgbClr val="030303"/>
                </a:solidFill>
                <a:latin typeface="Cambria" panose="02040503050406030204" pitchFamily="18" charset="0"/>
                <a:ea typeface="Cambria" panose="02040503050406030204" pitchFamily="18" charset="0"/>
              </a:rPr>
              <a:t>nazi</a:t>
            </a:r>
            <a:r>
              <a:rPr lang="en-GB" i="1" dirty="0">
                <a:solidFill>
                  <a:srgbClr val="030303"/>
                </a:solidFill>
                <a:latin typeface="Cambria" panose="02040503050406030204" pitchFamily="18" charset="0"/>
                <a:ea typeface="Cambria" panose="02040503050406030204" pitchFamily="18" charset="0"/>
              </a:rPr>
              <a:t> straight away’</a:t>
            </a:r>
          </a:p>
        </p:txBody>
      </p:sp>
      <p:sp>
        <p:nvSpPr>
          <p:cNvPr id="13" name="TextBox 12">
            <a:extLst>
              <a:ext uri="{FF2B5EF4-FFF2-40B4-BE49-F238E27FC236}">
                <a16:creationId xmlns:a16="http://schemas.microsoft.com/office/drawing/2014/main" id="{6B60D61D-BFA7-4A0D-90E3-3633D411C825}"/>
              </a:ext>
            </a:extLst>
          </p:cNvPr>
          <p:cNvSpPr txBox="1"/>
          <p:nvPr/>
        </p:nvSpPr>
        <p:spPr>
          <a:xfrm>
            <a:off x="3982065" y="2011829"/>
            <a:ext cx="7462683" cy="923330"/>
          </a:xfrm>
          <a:prstGeom prst="rect">
            <a:avLst/>
          </a:prstGeom>
          <a:solidFill>
            <a:schemeClr val="tx2">
              <a:lumMod val="50000"/>
              <a:lumOff val="50000"/>
            </a:schemeClr>
          </a:solidFill>
        </p:spPr>
        <p:txBody>
          <a:bodyPr wrap="square">
            <a:spAutoFit/>
          </a:bodyPr>
          <a:lstStyle/>
          <a:p>
            <a:r>
              <a:rPr lang="en-GB" b="0" i="1" dirty="0">
                <a:solidFill>
                  <a:srgbClr val="030303"/>
                </a:solidFill>
                <a:effectLst/>
                <a:latin typeface="Cambria" panose="02040503050406030204" pitchFamily="18" charset="0"/>
                <a:ea typeface="Cambria" panose="02040503050406030204" pitchFamily="18" charset="0"/>
              </a:rPr>
              <a:t>‘I can relate with Lisa even I'm not </a:t>
            </a:r>
            <a:r>
              <a:rPr lang="en-GB" b="0" i="1" dirty="0" err="1">
                <a:solidFill>
                  <a:srgbClr val="030303"/>
                </a:solidFill>
                <a:effectLst/>
                <a:latin typeface="Cambria" panose="02040503050406030204" pitchFamily="18" charset="0"/>
                <a:ea typeface="Cambria" panose="02040503050406030204" pitchFamily="18" charset="0"/>
              </a:rPr>
              <a:t>thai</a:t>
            </a:r>
            <a:r>
              <a:rPr lang="en-GB" b="0" i="1" dirty="0">
                <a:solidFill>
                  <a:srgbClr val="030303"/>
                </a:solidFill>
                <a:effectLst/>
                <a:latin typeface="Cambria" panose="02040503050406030204" pitchFamily="18" charset="0"/>
                <a:ea typeface="Cambria" panose="02040503050406030204" pitchFamily="18" charset="0"/>
              </a:rPr>
              <a:t>, coming from ASEAN country inviting racist remarks from others... and Lisa said it like 'no matter what you say </a:t>
            </a:r>
            <a:r>
              <a:rPr lang="en-GB" b="0" i="1" dirty="0" err="1">
                <a:solidFill>
                  <a:srgbClr val="030303"/>
                </a:solidFill>
                <a:effectLst/>
                <a:latin typeface="Cambria" panose="02040503050406030204" pitchFamily="18" charset="0"/>
                <a:ea typeface="Cambria" panose="02040503050406030204" pitchFamily="18" charset="0"/>
              </a:rPr>
              <a:t>i’m</a:t>
            </a:r>
            <a:r>
              <a:rPr lang="en-GB" b="0" i="1" dirty="0">
                <a:solidFill>
                  <a:srgbClr val="030303"/>
                </a:solidFill>
                <a:effectLst/>
                <a:latin typeface="Cambria" panose="02040503050406030204" pitchFamily="18" charset="0"/>
                <a:ea typeface="Cambria" panose="02040503050406030204" pitchFamily="18" charset="0"/>
              </a:rPr>
              <a:t> proud with my country'.</a:t>
            </a:r>
            <a:endParaRPr lang="en-FI" i="1" dirty="0">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3938A6B4-1340-441C-B30B-A8E9996D47BB}"/>
              </a:ext>
            </a:extLst>
          </p:cNvPr>
          <p:cNvSpPr txBox="1"/>
          <p:nvPr/>
        </p:nvSpPr>
        <p:spPr>
          <a:xfrm>
            <a:off x="3996813" y="4206849"/>
            <a:ext cx="7462684" cy="923330"/>
          </a:xfrm>
          <a:prstGeom prst="rect">
            <a:avLst/>
          </a:prstGeom>
          <a:solidFill>
            <a:schemeClr val="bg2">
              <a:lumMod val="90000"/>
            </a:schemeClr>
          </a:solidFill>
        </p:spPr>
        <p:txBody>
          <a:bodyPr wrap="square">
            <a:spAutoFit/>
          </a:bodyPr>
          <a:lstStyle/>
          <a:p>
            <a:r>
              <a:rPr lang="en-GB" b="0" i="1" dirty="0">
                <a:solidFill>
                  <a:srgbClr val="030303"/>
                </a:solidFill>
                <a:effectLst/>
                <a:latin typeface="Cambria" panose="02040503050406030204" pitchFamily="18" charset="0"/>
                <a:ea typeface="Cambria" panose="02040503050406030204" pitchFamily="18" charset="0"/>
              </a:rPr>
              <a:t>‘It's the same here in Sweden. I think it's important that we retakes the meaning of nationalist from the racists by highlighting why we are proud of our countries and cultures without belittling others.’</a:t>
            </a:r>
            <a:endParaRPr lang="en-FI" i="1" dirty="0">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0F117246-9647-4481-9710-16F8D3A89DA6}"/>
              </a:ext>
            </a:extLst>
          </p:cNvPr>
          <p:cNvSpPr txBox="1"/>
          <p:nvPr/>
        </p:nvSpPr>
        <p:spPr>
          <a:xfrm>
            <a:off x="167150" y="5464415"/>
            <a:ext cx="6096000" cy="404534"/>
          </a:xfrm>
          <a:prstGeom prst="rect">
            <a:avLst/>
          </a:prstGeom>
          <a:noFill/>
        </p:spPr>
        <p:txBody>
          <a:bodyPr wrap="square">
            <a:spAutoFit/>
          </a:bodyPr>
          <a:lstStyle/>
          <a:p>
            <a:pPr algn="just" fontAlgn="base">
              <a:lnSpc>
                <a:spcPct val="125000"/>
              </a:lnSpc>
              <a:spcAft>
                <a:spcPts val="800"/>
              </a:spcAft>
            </a:pPr>
            <a:r>
              <a:rPr lang="en-US" b="1" dirty="0">
                <a:latin typeface="Cambria" panose="02040503050406030204" pitchFamily="18" charset="0"/>
                <a:ea typeface="Cambria" panose="02040503050406030204" pitchFamily="18" charset="0"/>
                <a:cs typeface="Calibri" panose="020F0502020204030204" pitchFamily="34" charset="0"/>
              </a:rPr>
              <a:t>… </a:t>
            </a:r>
            <a:r>
              <a:rPr lang="en-US" sz="1800" b="1" dirty="0">
                <a:effectLst/>
                <a:latin typeface="Cambria" panose="02040503050406030204" pitchFamily="18" charset="0"/>
                <a:ea typeface="Cambria" panose="02040503050406030204" pitchFamily="18" charset="0"/>
                <a:cs typeface="Calibri" panose="020F0502020204030204" pitchFamily="34" charset="0"/>
              </a:rPr>
              <a:t>How to apply this book…? Method or methodology?</a:t>
            </a:r>
            <a:endParaRPr lang="en-FI" sz="16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005086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C2290D-D513-41E6-8CC1-83062B694FC2}"/>
              </a:ext>
            </a:extLst>
          </p:cNvPr>
          <p:cNvPicPr>
            <a:picLocks noChangeAspect="1"/>
          </p:cNvPicPr>
          <p:nvPr/>
        </p:nvPicPr>
        <p:blipFill>
          <a:blip r:embed="rId2"/>
          <a:stretch>
            <a:fillRect/>
          </a:stretch>
        </p:blipFill>
        <p:spPr>
          <a:xfrm>
            <a:off x="83935" y="1107001"/>
            <a:ext cx="12108065" cy="5224350"/>
          </a:xfrm>
          <a:prstGeom prst="rect">
            <a:avLst/>
          </a:prstGeom>
        </p:spPr>
      </p:pic>
      <p:sp>
        <p:nvSpPr>
          <p:cNvPr id="6" name="TextBox 5">
            <a:extLst>
              <a:ext uri="{FF2B5EF4-FFF2-40B4-BE49-F238E27FC236}">
                <a16:creationId xmlns:a16="http://schemas.microsoft.com/office/drawing/2014/main" id="{371EBA03-4AD4-46FE-8148-C697FEDCCE8A}"/>
              </a:ext>
            </a:extLst>
          </p:cNvPr>
          <p:cNvSpPr txBox="1"/>
          <p:nvPr/>
        </p:nvSpPr>
        <p:spPr>
          <a:xfrm>
            <a:off x="102637" y="0"/>
            <a:ext cx="4338734" cy="482440"/>
          </a:xfrm>
          <a:prstGeom prst="rect">
            <a:avLst/>
          </a:prstGeom>
          <a:noFill/>
        </p:spPr>
        <p:txBody>
          <a:bodyPr wrap="square" rtlCol="0">
            <a:spAutoFit/>
          </a:bodyPr>
          <a:lstStyle/>
          <a:p>
            <a:pPr algn="just" fontAlgn="base">
              <a:lnSpc>
                <a:spcPct val="125000"/>
              </a:lnSpc>
            </a:pPr>
            <a:r>
              <a:rPr lang="en-GB" sz="2200" b="1" dirty="0">
                <a:solidFill>
                  <a:srgbClr val="0070C0"/>
                </a:solidFill>
                <a:latin typeface="Cambria" panose="02040503050406030204" pitchFamily="18" charset="0"/>
                <a:ea typeface="Cambria" panose="02040503050406030204" pitchFamily="18" charset="0"/>
              </a:rPr>
              <a:t>REFLECTION</a:t>
            </a:r>
            <a:endParaRPr lang="en-FI" sz="2200" dirty="0">
              <a:solidFill>
                <a:srgbClr val="0070C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60019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E053020-3F72-431C-A9A8-596126488C5D}"/>
              </a:ext>
            </a:extLst>
          </p:cNvPr>
          <p:cNvSpPr txBox="1"/>
          <p:nvPr/>
        </p:nvSpPr>
        <p:spPr>
          <a:xfrm>
            <a:off x="151544" y="48802"/>
            <a:ext cx="6097712" cy="473912"/>
          </a:xfrm>
          <a:prstGeom prst="rect">
            <a:avLst/>
          </a:prstGeom>
          <a:noFill/>
        </p:spPr>
        <p:txBody>
          <a:bodyPr wrap="square">
            <a:spAutoFit/>
          </a:bodyPr>
          <a:lstStyle/>
          <a:p>
            <a:pPr algn="just" fontAlgn="base">
              <a:lnSpc>
                <a:spcPct val="125000"/>
              </a:lnSpc>
            </a:pPr>
            <a:r>
              <a:rPr lang="en-GB" sz="2200" b="1" dirty="0">
                <a:solidFill>
                  <a:srgbClr val="0070C0"/>
                </a:solidFill>
                <a:latin typeface="Cambria" panose="02040503050406030204" pitchFamily="18" charset="0"/>
                <a:ea typeface="Cambria" panose="02040503050406030204" pitchFamily="18" charset="0"/>
              </a:rPr>
              <a:t>LET’S SHARE </a:t>
            </a:r>
            <a:r>
              <a:rPr lang="en-GB" sz="2200" b="1">
                <a:solidFill>
                  <a:srgbClr val="0070C0"/>
                </a:solidFill>
                <a:latin typeface="Cambria" panose="02040503050406030204" pitchFamily="18" charset="0"/>
                <a:ea typeface="Cambria" panose="02040503050406030204" pitchFamily="18" charset="0"/>
              </a:rPr>
              <a:t>OUR THOUGHTS…</a:t>
            </a:r>
            <a:endParaRPr lang="en-FI" sz="2200" dirty="0">
              <a:solidFill>
                <a:srgbClr val="0070C0"/>
              </a:solidFill>
              <a:effectLst/>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970E077C-C555-4352-A7E5-6903FA76EE6A}"/>
              </a:ext>
            </a:extLst>
          </p:cNvPr>
          <p:cNvSpPr txBox="1"/>
          <p:nvPr/>
        </p:nvSpPr>
        <p:spPr>
          <a:xfrm>
            <a:off x="316546" y="992076"/>
            <a:ext cx="5517222" cy="4247317"/>
          </a:xfrm>
          <a:prstGeom prst="rect">
            <a:avLst/>
          </a:prstGeom>
          <a:solidFill>
            <a:schemeClr val="tx2">
              <a:lumMod val="10000"/>
              <a:lumOff val="90000"/>
            </a:schemeClr>
          </a:solidFill>
        </p:spPr>
        <p:txBody>
          <a:bodyPr wrap="square" rtlCol="0">
            <a:spAutoFit/>
          </a:bodyPr>
          <a:lstStyle/>
          <a:p>
            <a:pPr marL="285750" indent="-285750" algn="just">
              <a:buFont typeface="Arial" panose="020B0604020202020204" pitchFamily="34" charset="0"/>
              <a:buChar char="•"/>
            </a:pPr>
            <a:r>
              <a:rPr lang="fi-FI" dirty="0" err="1">
                <a:latin typeface="Cambria" panose="02040503050406030204" pitchFamily="18" charset="0"/>
                <a:ea typeface="Cambria" panose="02040503050406030204" pitchFamily="18" charset="0"/>
              </a:rPr>
              <a:t>Are</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you</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familiar</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with</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any</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themes</a:t>
            </a:r>
            <a:r>
              <a:rPr lang="fi-FI" dirty="0">
                <a:latin typeface="Cambria" panose="02040503050406030204" pitchFamily="18" charset="0"/>
                <a:ea typeface="Cambria" panose="02040503050406030204" pitchFamily="18" charset="0"/>
              </a:rPr>
              <a:t>/</a:t>
            </a:r>
            <a:r>
              <a:rPr lang="fi-FI" dirty="0" err="1">
                <a:latin typeface="Cambria" panose="02040503050406030204" pitchFamily="18" charset="0"/>
                <a:ea typeface="Cambria" panose="02040503050406030204" pitchFamily="18" charset="0"/>
              </a:rPr>
              <a:t>topics</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that</a:t>
            </a:r>
            <a:r>
              <a:rPr lang="fi-FI" dirty="0">
                <a:latin typeface="Cambria" panose="02040503050406030204" pitchFamily="18" charset="0"/>
                <a:ea typeface="Cambria" panose="02040503050406030204" pitchFamily="18" charset="0"/>
              </a:rPr>
              <a:t> Chen </a:t>
            </a:r>
            <a:r>
              <a:rPr lang="fi-FI" dirty="0" err="1">
                <a:latin typeface="Cambria" panose="02040503050406030204" pitchFamily="18" charset="0"/>
                <a:ea typeface="Cambria" panose="02040503050406030204" pitchFamily="18" charset="0"/>
              </a:rPr>
              <a:t>discussed</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Whether</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this</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discussion</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brought</a:t>
            </a:r>
            <a:r>
              <a:rPr lang="fi-FI" dirty="0">
                <a:latin typeface="Cambria" panose="02040503050406030204" pitchFamily="18" charset="0"/>
                <a:ea typeface="Cambria" panose="02040503050406030204" pitchFamily="18" charset="0"/>
              </a:rPr>
              <a:t> to </a:t>
            </a:r>
            <a:r>
              <a:rPr lang="fi-FI" dirty="0" err="1">
                <a:latin typeface="Cambria" panose="02040503050406030204" pitchFamily="18" charset="0"/>
                <a:ea typeface="Cambria" panose="02040503050406030204" pitchFamily="18" charset="0"/>
              </a:rPr>
              <a:t>you</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any</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inspiration</a:t>
            </a:r>
            <a:r>
              <a:rPr lang="fi-FI" dirty="0">
                <a:latin typeface="Cambria" panose="02040503050406030204" pitchFamily="18" charset="0"/>
                <a:ea typeface="Cambria" panose="02040503050406030204" pitchFamily="18" charset="0"/>
              </a:rPr>
              <a:t>?</a:t>
            </a:r>
          </a:p>
          <a:p>
            <a:pPr marL="285750" indent="-285750" algn="just">
              <a:buFont typeface="Arial" panose="020B0604020202020204" pitchFamily="34" charset="0"/>
              <a:buChar char="•"/>
            </a:pPr>
            <a:endParaRPr lang="fi-FI" dirty="0">
              <a:latin typeface="Cambria" panose="02040503050406030204" pitchFamily="18" charset="0"/>
              <a:ea typeface="Cambria" panose="02040503050406030204" pitchFamily="18" charset="0"/>
            </a:endParaRPr>
          </a:p>
          <a:p>
            <a:pPr marL="285750" indent="-285750" algn="just">
              <a:buFont typeface="Arial" panose="020B0604020202020204" pitchFamily="34" charset="0"/>
              <a:buChar char="•"/>
            </a:pPr>
            <a:r>
              <a:rPr lang="fi-FI" dirty="0" err="1">
                <a:latin typeface="Cambria" panose="02040503050406030204" pitchFamily="18" charset="0"/>
                <a:ea typeface="Cambria" panose="02040503050406030204" pitchFamily="18" charset="0"/>
              </a:rPr>
              <a:t>Have</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you</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ever</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experienced</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the</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feeling</a:t>
            </a:r>
            <a:r>
              <a:rPr lang="fi-FI" dirty="0">
                <a:latin typeface="Cambria" panose="02040503050406030204" pitchFamily="18" charset="0"/>
                <a:ea typeface="Cambria" panose="02040503050406030204" pitchFamily="18" charset="0"/>
              </a:rPr>
              <a:t> of </a:t>
            </a:r>
            <a:r>
              <a:rPr lang="fi-FI" dirty="0" err="1">
                <a:latin typeface="Cambria" panose="02040503050406030204" pitchFamily="18" charset="0"/>
                <a:ea typeface="Cambria" panose="02040503050406030204" pitchFamily="18" charset="0"/>
              </a:rPr>
              <a:t>academic</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Otherness</a:t>
            </a:r>
            <a:r>
              <a:rPr lang="fi-FI" dirty="0">
                <a:latin typeface="Cambria" panose="02040503050406030204" pitchFamily="18" charset="0"/>
                <a:ea typeface="Cambria" panose="02040503050406030204" pitchFamily="18" charset="0"/>
              </a:rPr>
              <a:t>’? Is it a </a:t>
            </a:r>
            <a:r>
              <a:rPr lang="fi-FI" dirty="0" err="1">
                <a:latin typeface="Cambria" panose="02040503050406030204" pitchFamily="18" charset="0"/>
                <a:ea typeface="Cambria" panose="02040503050406030204" pitchFamily="18" charset="0"/>
              </a:rPr>
              <a:t>good</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or</a:t>
            </a:r>
            <a:r>
              <a:rPr lang="fi-FI" dirty="0">
                <a:latin typeface="Cambria" panose="02040503050406030204" pitchFamily="18" charset="0"/>
                <a:ea typeface="Cambria" panose="02040503050406030204" pitchFamily="18" charset="0"/>
              </a:rPr>
              <a:t> a </a:t>
            </a:r>
            <a:r>
              <a:rPr lang="fi-FI" dirty="0" err="1">
                <a:latin typeface="Cambria" panose="02040503050406030204" pitchFamily="18" charset="0"/>
                <a:ea typeface="Cambria" panose="02040503050406030204" pitchFamily="18" charset="0"/>
              </a:rPr>
              <a:t>bad</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feeling</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Advantage</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or</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disadvantage</a:t>
            </a:r>
            <a:r>
              <a:rPr lang="fi-FI" dirty="0">
                <a:latin typeface="Cambria" panose="02040503050406030204" pitchFamily="18" charset="0"/>
                <a:ea typeface="Cambria" panose="02040503050406030204" pitchFamily="18" charset="0"/>
              </a:rPr>
              <a:t>?</a:t>
            </a:r>
          </a:p>
          <a:p>
            <a:pPr marL="285750" indent="-285750" algn="just">
              <a:buFont typeface="Arial" panose="020B0604020202020204" pitchFamily="34" charset="0"/>
              <a:buChar char="•"/>
            </a:pPr>
            <a:endParaRPr lang="fi-FI" dirty="0">
              <a:latin typeface="Cambria" panose="02040503050406030204" pitchFamily="18" charset="0"/>
              <a:ea typeface="Cambria" panose="02040503050406030204" pitchFamily="18" charset="0"/>
            </a:endParaRPr>
          </a:p>
          <a:p>
            <a:pPr marL="285750" indent="-285750" algn="just">
              <a:buFont typeface="Arial" panose="020B0604020202020204" pitchFamily="34" charset="0"/>
              <a:buChar char="•"/>
            </a:pPr>
            <a:r>
              <a:rPr lang="fi-FI" dirty="0" err="1">
                <a:latin typeface="Cambria" panose="02040503050406030204" pitchFamily="18" charset="0"/>
                <a:ea typeface="Cambria" panose="02040503050406030204" pitchFamily="18" charset="0"/>
              </a:rPr>
              <a:t>Have</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you</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ever</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realized</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the</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complexity</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or</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the</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multiple</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layers</a:t>
            </a:r>
            <a:r>
              <a:rPr lang="fi-FI" dirty="0">
                <a:latin typeface="Cambria" panose="02040503050406030204" pitchFamily="18" charset="0"/>
                <a:ea typeface="Cambria" panose="02040503050406030204" pitchFamily="18" charset="0"/>
              </a:rPr>
              <a:t> in </a:t>
            </a:r>
            <a:r>
              <a:rPr lang="fi-FI" dirty="0" err="1">
                <a:latin typeface="Cambria" panose="02040503050406030204" pitchFamily="18" charset="0"/>
                <a:ea typeface="Cambria" panose="02040503050406030204" pitchFamily="18" charset="0"/>
              </a:rPr>
              <a:t>your</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subjectivity</a:t>
            </a:r>
            <a:r>
              <a:rPr lang="fi-FI" dirty="0">
                <a:latin typeface="Cambria" panose="02040503050406030204" pitchFamily="18" charset="0"/>
                <a:ea typeface="Cambria" panose="02040503050406030204" pitchFamily="18" charset="0"/>
              </a:rPr>
              <a:t>/</a:t>
            </a:r>
            <a:r>
              <a:rPr lang="fi-FI" dirty="0" err="1">
                <a:latin typeface="Cambria" panose="02040503050406030204" pitchFamily="18" charset="0"/>
                <a:ea typeface="Cambria" panose="02040503050406030204" pitchFamily="18" charset="0"/>
              </a:rPr>
              <a:t>identity</a:t>
            </a:r>
            <a:r>
              <a:rPr lang="fi-FI" dirty="0">
                <a:latin typeface="Cambria" panose="02040503050406030204" pitchFamily="18" charset="0"/>
                <a:ea typeface="Cambria" panose="02040503050406030204" pitchFamily="18" charset="0"/>
              </a:rPr>
              <a:t>/culture?</a:t>
            </a:r>
          </a:p>
          <a:p>
            <a:pPr marL="285750" indent="-285750" algn="just">
              <a:buFont typeface="Arial" panose="020B0604020202020204" pitchFamily="34" charset="0"/>
              <a:buChar char="•"/>
            </a:pPr>
            <a:endParaRPr lang="fi-FI" dirty="0">
              <a:latin typeface="Cambria" panose="02040503050406030204" pitchFamily="18" charset="0"/>
              <a:ea typeface="Cambria" panose="02040503050406030204" pitchFamily="18" charset="0"/>
            </a:endParaRPr>
          </a:p>
          <a:p>
            <a:pPr marL="285750" indent="-285750" algn="just">
              <a:buFont typeface="Arial" panose="020B0604020202020204" pitchFamily="34" charset="0"/>
              <a:buChar char="•"/>
            </a:pPr>
            <a:r>
              <a:rPr lang="fi-FI" dirty="0" err="1">
                <a:latin typeface="Cambria" panose="02040503050406030204" pitchFamily="18" charset="0"/>
                <a:ea typeface="Cambria" panose="02040503050406030204" pitchFamily="18" charset="0"/>
              </a:rPr>
              <a:t>Do</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you</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think</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that</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this</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topic</a:t>
            </a:r>
            <a:r>
              <a:rPr lang="fi-FI" dirty="0">
                <a:latin typeface="Cambria" panose="02040503050406030204" pitchFamily="18" charset="0"/>
                <a:ea typeface="Cambria" panose="02040503050406030204" pitchFamily="18" charset="0"/>
              </a:rPr>
              <a:t>/</a:t>
            </a:r>
            <a:r>
              <a:rPr lang="fi-FI" dirty="0" err="1">
                <a:latin typeface="Cambria" panose="02040503050406030204" pitchFamily="18" charset="0"/>
                <a:ea typeface="Cambria" panose="02040503050406030204" pitchFamily="18" charset="0"/>
              </a:rPr>
              <a:t>this</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book</a:t>
            </a:r>
            <a:r>
              <a:rPr lang="fi-FI" dirty="0">
                <a:latin typeface="Cambria" panose="02040503050406030204" pitchFamily="18" charset="0"/>
                <a:ea typeface="Cambria" panose="02040503050406030204" pitchFamily="18" charset="0"/>
              </a:rPr>
              <a:t> is </a:t>
            </a:r>
            <a:r>
              <a:rPr lang="fi-FI" dirty="0" err="1">
                <a:latin typeface="Cambria" panose="02040503050406030204" pitchFamily="18" charset="0"/>
                <a:ea typeface="Cambria" panose="02040503050406030204" pitchFamily="18" charset="0"/>
              </a:rPr>
              <a:t>only</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applicable</a:t>
            </a:r>
            <a:r>
              <a:rPr lang="fi-FI" dirty="0">
                <a:latin typeface="Cambria" panose="02040503050406030204" pitchFamily="18" charset="0"/>
                <a:ea typeface="Cambria" panose="02040503050406030204" pitchFamily="18" charset="0"/>
              </a:rPr>
              <a:t> to </a:t>
            </a:r>
            <a:r>
              <a:rPr lang="fi-FI" dirty="0" err="1">
                <a:latin typeface="Cambria" panose="02040503050406030204" pitchFamily="18" charset="0"/>
                <a:ea typeface="Cambria" panose="02040503050406030204" pitchFamily="18" charset="0"/>
              </a:rPr>
              <a:t>the</a:t>
            </a:r>
            <a:r>
              <a:rPr lang="fi-FI" dirty="0">
                <a:latin typeface="Cambria" panose="02040503050406030204" pitchFamily="18" charset="0"/>
                <a:ea typeface="Cambria" panose="02040503050406030204" pitchFamily="18" charset="0"/>
              </a:rPr>
              <a:t> Asian? Third </a:t>
            </a:r>
            <a:r>
              <a:rPr lang="fi-FI" dirty="0" err="1">
                <a:latin typeface="Cambria" panose="02040503050406030204" pitchFamily="18" charset="0"/>
                <a:ea typeface="Cambria" panose="02040503050406030204" pitchFamily="18" charset="0"/>
              </a:rPr>
              <a:t>world</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The</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colonized</a:t>
            </a:r>
            <a:r>
              <a:rPr lang="fi-FI" dirty="0">
                <a:latin typeface="Cambria" panose="02040503050406030204" pitchFamily="18" charset="0"/>
                <a:ea typeface="Cambria" panose="02040503050406030204" pitchFamily="18" charset="0"/>
              </a:rPr>
              <a:t>?    </a:t>
            </a:r>
          </a:p>
        </p:txBody>
      </p:sp>
      <p:sp>
        <p:nvSpPr>
          <p:cNvPr id="8" name="TextBox 7">
            <a:extLst>
              <a:ext uri="{FF2B5EF4-FFF2-40B4-BE49-F238E27FC236}">
                <a16:creationId xmlns:a16="http://schemas.microsoft.com/office/drawing/2014/main" id="{FF8C13D6-2C22-4B90-8E74-89276BBB538E}"/>
              </a:ext>
            </a:extLst>
          </p:cNvPr>
          <p:cNvSpPr txBox="1"/>
          <p:nvPr/>
        </p:nvSpPr>
        <p:spPr>
          <a:xfrm>
            <a:off x="6358234" y="992076"/>
            <a:ext cx="5424756" cy="4247317"/>
          </a:xfrm>
          <a:prstGeom prst="rect">
            <a:avLst/>
          </a:prstGeom>
          <a:solidFill>
            <a:schemeClr val="tx2">
              <a:lumMod val="25000"/>
              <a:lumOff val="75000"/>
            </a:schemeClr>
          </a:solidFill>
        </p:spPr>
        <p:txBody>
          <a:bodyPr wrap="square" rtlCol="0">
            <a:spAutoFit/>
          </a:bodyPr>
          <a:lstStyle/>
          <a:p>
            <a:pPr marL="285750" indent="-285750" algn="just">
              <a:buFont typeface="Arial" panose="020B0604020202020204" pitchFamily="34" charset="0"/>
              <a:buChar char="•"/>
            </a:pPr>
            <a:r>
              <a:rPr lang="fi-FI" dirty="0" err="1">
                <a:latin typeface="Cambria" panose="02040503050406030204" pitchFamily="18" charset="0"/>
                <a:ea typeface="Cambria" panose="02040503050406030204" pitchFamily="18" charset="0"/>
              </a:rPr>
              <a:t>What</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do</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you</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think</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about</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the</a:t>
            </a:r>
            <a:r>
              <a:rPr lang="fi-FI" dirty="0">
                <a:latin typeface="Cambria" panose="02040503050406030204" pitchFamily="18" charset="0"/>
                <a:ea typeface="Cambria" panose="02040503050406030204" pitchFamily="18" charset="0"/>
              </a:rPr>
              <a:t> idea of a </a:t>
            </a:r>
            <a:r>
              <a:rPr lang="fi-FI" dirty="0" err="1">
                <a:latin typeface="Cambria" panose="02040503050406030204" pitchFamily="18" charset="0"/>
                <a:ea typeface="Cambria" panose="02040503050406030204" pitchFamily="18" charset="0"/>
              </a:rPr>
              <a:t>book</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reading</a:t>
            </a:r>
            <a:r>
              <a:rPr lang="fi-FI" dirty="0">
                <a:latin typeface="Cambria" panose="02040503050406030204" pitchFamily="18" charset="0"/>
                <a:ea typeface="Cambria" panose="02040503050406030204" pitchFamily="18" charset="0"/>
              </a:rPr>
              <a:t> club? </a:t>
            </a:r>
            <a:r>
              <a:rPr lang="fi-FI" dirty="0" err="1">
                <a:latin typeface="Cambria" panose="02040503050406030204" pitchFamily="18" charset="0"/>
                <a:ea typeface="Cambria" panose="02040503050406030204" pitchFamily="18" charset="0"/>
              </a:rPr>
              <a:t>Have</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you</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ever</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experience</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the</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feeling</a:t>
            </a:r>
            <a:r>
              <a:rPr lang="fi-FI" dirty="0">
                <a:latin typeface="Cambria" panose="02040503050406030204" pitchFamily="18" charset="0"/>
                <a:ea typeface="Cambria" panose="02040503050406030204" pitchFamily="18" charset="0"/>
              </a:rPr>
              <a:t> of </a:t>
            </a:r>
            <a:r>
              <a:rPr lang="fi-FI" dirty="0" err="1">
                <a:latin typeface="Cambria" panose="02040503050406030204" pitchFamily="18" charset="0"/>
                <a:ea typeface="Cambria" panose="02040503050406030204" pitchFamily="18" charset="0"/>
              </a:rPr>
              <a:t>academic</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loneliness</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Do</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you</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want</a:t>
            </a:r>
            <a:r>
              <a:rPr lang="fi-FI" dirty="0">
                <a:latin typeface="Cambria" panose="02040503050406030204" pitchFamily="18" charset="0"/>
                <a:ea typeface="Cambria" panose="02040503050406030204" pitchFamily="18" charset="0"/>
              </a:rPr>
              <a:t> to </a:t>
            </a:r>
            <a:r>
              <a:rPr lang="fi-FI" dirty="0" err="1">
                <a:latin typeface="Cambria" panose="02040503050406030204" pitchFamily="18" charset="0"/>
                <a:ea typeface="Cambria" panose="02040503050406030204" pitchFamily="18" charset="0"/>
              </a:rPr>
              <a:t>create</a:t>
            </a:r>
            <a:r>
              <a:rPr lang="fi-FI" dirty="0">
                <a:latin typeface="Cambria" panose="02040503050406030204" pitchFamily="18" charset="0"/>
                <a:ea typeface="Cambria" panose="02040503050406030204" pitchFamily="18" charset="0"/>
              </a:rPr>
              <a:t> a </a:t>
            </a:r>
            <a:r>
              <a:rPr lang="fi-FI" dirty="0" err="1">
                <a:latin typeface="Cambria" panose="02040503050406030204" pitchFamily="18" charset="0"/>
                <a:ea typeface="Cambria" panose="02040503050406030204" pitchFamily="18" charset="0"/>
              </a:rPr>
              <a:t>space</a:t>
            </a:r>
            <a:r>
              <a:rPr lang="fi-FI" dirty="0">
                <a:latin typeface="Cambria" panose="02040503050406030204" pitchFamily="18" charset="0"/>
                <a:ea typeface="Cambria" panose="02040503050406030204" pitchFamily="18" charset="0"/>
              </a:rPr>
              <a:t> for </a:t>
            </a:r>
            <a:r>
              <a:rPr lang="fi-FI" dirty="0" err="1">
                <a:latin typeface="Cambria" panose="02040503050406030204" pitchFamily="18" charset="0"/>
                <a:ea typeface="Cambria" panose="02040503050406030204" pitchFamily="18" charset="0"/>
              </a:rPr>
              <a:t>sharing</a:t>
            </a:r>
            <a:r>
              <a:rPr lang="fi-FI" dirty="0">
                <a:latin typeface="Cambria" panose="02040503050406030204" pitchFamily="18" charset="0"/>
                <a:ea typeface="Cambria" panose="02040503050406030204" pitchFamily="18" charset="0"/>
              </a:rPr>
              <a:t> and </a:t>
            </a:r>
            <a:r>
              <a:rPr lang="fi-FI" dirty="0" err="1">
                <a:latin typeface="Cambria" panose="02040503050406030204" pitchFamily="18" charset="0"/>
                <a:ea typeface="Cambria" panose="02040503050406030204" pitchFamily="18" charset="0"/>
              </a:rPr>
              <a:t>building</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up</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new</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ideas</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together</a:t>
            </a:r>
            <a:r>
              <a:rPr lang="fi-FI" dirty="0">
                <a:latin typeface="Cambria" panose="02040503050406030204" pitchFamily="18" charset="0"/>
                <a:ea typeface="Cambria" panose="02040503050406030204" pitchFamily="18" charset="0"/>
              </a:rPr>
              <a:t>?</a:t>
            </a:r>
          </a:p>
          <a:p>
            <a:pPr marL="285750" indent="-285750" algn="just">
              <a:buFont typeface="Arial" panose="020B0604020202020204" pitchFamily="34" charset="0"/>
              <a:buChar char="•"/>
            </a:pPr>
            <a:endParaRPr lang="fi-FI" dirty="0">
              <a:latin typeface="Cambria" panose="02040503050406030204" pitchFamily="18" charset="0"/>
              <a:ea typeface="Cambria" panose="02040503050406030204" pitchFamily="18" charset="0"/>
            </a:endParaRPr>
          </a:p>
          <a:p>
            <a:pPr marL="285750" indent="-285750" algn="just">
              <a:buFont typeface="Arial" panose="020B0604020202020204" pitchFamily="34" charset="0"/>
              <a:buChar char="•"/>
            </a:pPr>
            <a:r>
              <a:rPr lang="fi-FI" dirty="0" err="1">
                <a:latin typeface="Cambria" panose="02040503050406030204" pitchFamily="18" charset="0"/>
                <a:ea typeface="Cambria" panose="02040503050406030204" pitchFamily="18" charset="0"/>
              </a:rPr>
              <a:t>Have</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you</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ever</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read</a:t>
            </a:r>
            <a:r>
              <a:rPr lang="fi-FI" dirty="0">
                <a:latin typeface="Cambria" panose="02040503050406030204" pitchFamily="18" charset="0"/>
                <a:ea typeface="Cambria" panose="02040503050406030204" pitchFamily="18" charset="0"/>
              </a:rPr>
              <a:t> a </a:t>
            </a:r>
            <a:r>
              <a:rPr lang="fi-FI" dirty="0" err="1">
                <a:latin typeface="Cambria" panose="02040503050406030204" pitchFamily="18" charset="0"/>
                <a:ea typeface="Cambria" panose="02040503050406030204" pitchFamily="18" charset="0"/>
              </a:rPr>
              <a:t>similar</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literature</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that</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you</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want</a:t>
            </a:r>
            <a:r>
              <a:rPr lang="fi-FI" dirty="0">
                <a:latin typeface="Cambria" panose="02040503050406030204" pitchFamily="18" charset="0"/>
                <a:ea typeface="Cambria" panose="02040503050406030204" pitchFamily="18" charset="0"/>
              </a:rPr>
              <a:t> to </a:t>
            </a:r>
            <a:r>
              <a:rPr lang="fi-FI" dirty="0" err="1">
                <a:latin typeface="Cambria" panose="02040503050406030204" pitchFamily="18" charset="0"/>
                <a:ea typeface="Cambria" panose="02040503050406030204" pitchFamily="18" charset="0"/>
              </a:rPr>
              <a:t>share</a:t>
            </a:r>
            <a:r>
              <a:rPr lang="fi-FI" dirty="0">
                <a:latin typeface="Cambria" panose="02040503050406030204" pitchFamily="18" charset="0"/>
                <a:ea typeface="Cambria" panose="02040503050406030204" pitchFamily="18" charset="0"/>
              </a:rPr>
              <a:t>?</a:t>
            </a:r>
          </a:p>
          <a:p>
            <a:pPr marL="285750" indent="-285750" algn="just">
              <a:buFont typeface="Arial" panose="020B0604020202020204" pitchFamily="34" charset="0"/>
              <a:buChar char="•"/>
            </a:pPr>
            <a:endParaRPr lang="fi-FI" dirty="0">
              <a:latin typeface="Cambria" panose="02040503050406030204" pitchFamily="18" charset="0"/>
              <a:ea typeface="Cambria" panose="02040503050406030204" pitchFamily="18" charset="0"/>
            </a:endParaRPr>
          </a:p>
          <a:p>
            <a:pPr marL="285750" indent="-285750" algn="just">
              <a:buFont typeface="Arial" panose="020B0604020202020204" pitchFamily="34" charset="0"/>
              <a:buChar char="•"/>
            </a:pPr>
            <a:r>
              <a:rPr lang="fi-FI" dirty="0" err="1">
                <a:latin typeface="Cambria" panose="02040503050406030204" pitchFamily="18" charset="0"/>
                <a:ea typeface="Cambria" panose="02040503050406030204" pitchFamily="18" charset="0"/>
              </a:rPr>
              <a:t>Do</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you</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have</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any</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ideas</a:t>
            </a:r>
            <a:r>
              <a:rPr lang="fi-FI" dirty="0">
                <a:latin typeface="Cambria" panose="02040503050406030204" pitchFamily="18" charset="0"/>
                <a:ea typeface="Cambria" panose="02040503050406030204" pitchFamily="18" charset="0"/>
              </a:rPr>
              <a:t> for </a:t>
            </a:r>
            <a:r>
              <a:rPr lang="fi-FI" dirty="0" err="1">
                <a:latin typeface="Cambria" panose="02040503050406030204" pitchFamily="18" charset="0"/>
                <a:ea typeface="Cambria" panose="02040503050406030204" pitchFamily="18" charset="0"/>
              </a:rPr>
              <a:t>the</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reading</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book</a:t>
            </a:r>
            <a:r>
              <a:rPr lang="fi-FI" dirty="0">
                <a:latin typeface="Cambria" panose="02040503050406030204" pitchFamily="18" charset="0"/>
                <a:ea typeface="Cambria" panose="02040503050406030204" pitchFamily="18" charset="0"/>
              </a:rPr>
              <a:t> club? </a:t>
            </a:r>
            <a:r>
              <a:rPr lang="fi-FI" dirty="0" err="1">
                <a:latin typeface="Cambria" panose="02040503050406030204" pitchFamily="18" charset="0"/>
                <a:ea typeface="Cambria" panose="02040503050406030204" pitchFamily="18" charset="0"/>
              </a:rPr>
              <a:t>What</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can</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be</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the</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most</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interesting</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topics</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What</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activities</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that</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you</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want</a:t>
            </a:r>
            <a:r>
              <a:rPr lang="fi-FI" dirty="0">
                <a:latin typeface="Cambria" panose="02040503050406030204" pitchFamily="18" charset="0"/>
                <a:ea typeface="Cambria" panose="02040503050406030204" pitchFamily="18" charset="0"/>
              </a:rPr>
              <a:t> to </a:t>
            </a:r>
            <a:r>
              <a:rPr lang="fi-FI" dirty="0" err="1">
                <a:latin typeface="Cambria" panose="02040503050406030204" pitchFamily="18" charset="0"/>
                <a:ea typeface="Cambria" panose="02040503050406030204" pitchFamily="18" charset="0"/>
              </a:rPr>
              <a:t>include</a:t>
            </a:r>
            <a:r>
              <a:rPr lang="fi-FI" dirty="0">
                <a:latin typeface="Cambria" panose="02040503050406030204" pitchFamily="18" charset="0"/>
                <a:ea typeface="Cambria" panose="02040503050406030204" pitchFamily="18" charset="0"/>
              </a:rPr>
              <a:t> in </a:t>
            </a:r>
            <a:r>
              <a:rPr lang="fi-FI" dirty="0" err="1">
                <a:latin typeface="Cambria" panose="02040503050406030204" pitchFamily="18" charset="0"/>
                <a:ea typeface="Cambria" panose="02040503050406030204" pitchFamily="18" charset="0"/>
              </a:rPr>
              <a:t>the</a:t>
            </a:r>
            <a:r>
              <a:rPr lang="fi-FI" dirty="0">
                <a:latin typeface="Cambria" panose="02040503050406030204" pitchFamily="18" charset="0"/>
                <a:ea typeface="Cambria" panose="02040503050406030204" pitchFamily="18" charset="0"/>
              </a:rPr>
              <a:t> club?</a:t>
            </a:r>
          </a:p>
          <a:p>
            <a:pPr marL="285750" indent="-285750" algn="just">
              <a:buFont typeface="Arial" panose="020B0604020202020204" pitchFamily="34" charset="0"/>
              <a:buChar char="•"/>
            </a:pPr>
            <a:endParaRPr lang="fi-FI" dirty="0">
              <a:latin typeface="Cambria" panose="02040503050406030204" pitchFamily="18" charset="0"/>
              <a:ea typeface="Cambria" panose="02040503050406030204" pitchFamily="18" charset="0"/>
            </a:endParaRPr>
          </a:p>
          <a:p>
            <a:pPr marL="285750" indent="-285750" algn="just">
              <a:buFont typeface="Arial" panose="020B0604020202020204" pitchFamily="34" charset="0"/>
              <a:buChar char="•"/>
            </a:pPr>
            <a:r>
              <a:rPr lang="fi-FI" dirty="0" err="1">
                <a:latin typeface="Cambria" panose="02040503050406030204" pitchFamily="18" charset="0"/>
                <a:ea typeface="Cambria" panose="02040503050406030204" pitchFamily="18" charset="0"/>
              </a:rPr>
              <a:t>Do</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you</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want</a:t>
            </a:r>
            <a:r>
              <a:rPr lang="fi-FI" dirty="0">
                <a:latin typeface="Cambria" panose="02040503050406030204" pitchFamily="18" charset="0"/>
                <a:ea typeface="Cambria" panose="02040503050406030204" pitchFamily="18" charset="0"/>
              </a:rPr>
              <a:t> to </a:t>
            </a:r>
            <a:r>
              <a:rPr lang="fi-FI" dirty="0" err="1">
                <a:latin typeface="Cambria" panose="02040503050406030204" pitchFamily="18" charset="0"/>
                <a:ea typeface="Cambria" panose="02040503050406030204" pitchFamily="18" charset="0"/>
              </a:rPr>
              <a:t>receive</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updates</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from</a:t>
            </a:r>
            <a:r>
              <a:rPr lang="fi-FI" dirty="0">
                <a:latin typeface="Cambria" panose="02040503050406030204" pitchFamily="18" charset="0"/>
                <a:ea typeface="Cambria" panose="02040503050406030204" pitchFamily="18" charset="0"/>
              </a:rPr>
              <a:t> us in </a:t>
            </a:r>
            <a:r>
              <a:rPr lang="fi-FI" dirty="0" err="1">
                <a:latin typeface="Cambria" panose="02040503050406030204" pitchFamily="18" charset="0"/>
                <a:ea typeface="Cambria" panose="02040503050406030204" pitchFamily="18" charset="0"/>
              </a:rPr>
              <a:t>the</a:t>
            </a:r>
            <a:r>
              <a:rPr lang="fi-FI" dirty="0">
                <a:latin typeface="Cambria" panose="02040503050406030204" pitchFamily="18" charset="0"/>
                <a:ea typeface="Cambria" panose="02040503050406030204" pitchFamily="18" charset="0"/>
              </a:rPr>
              <a:t> </a:t>
            </a:r>
            <a:r>
              <a:rPr lang="fi-FI" dirty="0" err="1">
                <a:latin typeface="Cambria" panose="02040503050406030204" pitchFamily="18" charset="0"/>
                <a:ea typeface="Cambria" panose="02040503050406030204" pitchFamily="18" charset="0"/>
              </a:rPr>
              <a:t>future</a:t>
            </a:r>
            <a:r>
              <a:rPr lang="fi-FI"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863236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E053020-3F72-431C-A9A8-596126488C5D}"/>
              </a:ext>
            </a:extLst>
          </p:cNvPr>
          <p:cNvSpPr txBox="1"/>
          <p:nvPr/>
        </p:nvSpPr>
        <p:spPr>
          <a:xfrm>
            <a:off x="151544" y="48802"/>
            <a:ext cx="6097712" cy="473912"/>
          </a:xfrm>
          <a:prstGeom prst="rect">
            <a:avLst/>
          </a:prstGeom>
          <a:noFill/>
        </p:spPr>
        <p:txBody>
          <a:bodyPr wrap="square">
            <a:spAutoFit/>
          </a:bodyPr>
          <a:lstStyle/>
          <a:p>
            <a:pPr algn="just" fontAlgn="base">
              <a:lnSpc>
                <a:spcPct val="125000"/>
              </a:lnSpc>
            </a:pPr>
            <a:r>
              <a:rPr lang="en-GB" sz="2200" b="1" dirty="0">
                <a:solidFill>
                  <a:srgbClr val="0070C0"/>
                </a:solidFill>
                <a:latin typeface="Cambria" panose="02040503050406030204" pitchFamily="18" charset="0"/>
                <a:ea typeface="Cambria" panose="02040503050406030204" pitchFamily="18" charset="0"/>
              </a:rPr>
              <a:t>LET’S SHARE OUR THOUGHTS…</a:t>
            </a:r>
            <a:endParaRPr lang="en-FI" sz="2200" dirty="0">
              <a:solidFill>
                <a:srgbClr val="0070C0"/>
              </a:solidFill>
              <a:effectLst/>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5983735F-0FCF-4998-ABD0-BC3103D88BDF}"/>
              </a:ext>
            </a:extLst>
          </p:cNvPr>
          <p:cNvSpPr txBox="1"/>
          <p:nvPr/>
        </p:nvSpPr>
        <p:spPr>
          <a:xfrm>
            <a:off x="304798" y="783331"/>
            <a:ext cx="10982633" cy="4524315"/>
          </a:xfrm>
          <a:prstGeom prst="rect">
            <a:avLst/>
          </a:prstGeom>
          <a:noFill/>
        </p:spPr>
        <p:txBody>
          <a:bodyPr wrap="square">
            <a:spAutoFit/>
          </a:bodyPr>
          <a:lstStyle/>
          <a:p>
            <a:pPr algn="just"/>
            <a:r>
              <a:rPr lang="en-GB" sz="1800" b="1" i="0" dirty="0">
                <a:solidFill>
                  <a:srgbClr val="242424"/>
                </a:solidFill>
                <a:effectLst/>
                <a:latin typeface="Cambria" panose="02040503050406030204" pitchFamily="18" charset="0"/>
                <a:ea typeface="Cambria" panose="02040503050406030204" pitchFamily="18" charset="0"/>
              </a:rPr>
              <a:t>In the group discussion, participants </a:t>
            </a:r>
            <a:r>
              <a:rPr lang="en-GB" b="1" dirty="0">
                <a:solidFill>
                  <a:srgbClr val="242424"/>
                </a:solidFill>
                <a:latin typeface="Cambria" panose="02040503050406030204" pitchFamily="18" charset="0"/>
                <a:ea typeface="Cambria" panose="02040503050406030204" pitchFamily="18" charset="0"/>
              </a:rPr>
              <a:t>further clarified:</a:t>
            </a:r>
          </a:p>
          <a:p>
            <a:pPr marL="285750" indent="-285750" algn="just">
              <a:buFont typeface="Arial" panose="020B0604020202020204" pitchFamily="34" charset="0"/>
              <a:buChar char="•"/>
            </a:pPr>
            <a:r>
              <a:rPr lang="en-GB" sz="1800" b="0" i="0" dirty="0">
                <a:solidFill>
                  <a:srgbClr val="242424"/>
                </a:solidFill>
                <a:effectLst/>
                <a:latin typeface="Cambria" panose="02040503050406030204" pitchFamily="18" charset="0"/>
                <a:ea typeface="Cambria" panose="02040503050406030204" pitchFamily="18" charset="0"/>
              </a:rPr>
              <a:t>The unbalanced power relation </a:t>
            </a:r>
            <a:r>
              <a:rPr lang="en-GB" dirty="0">
                <a:solidFill>
                  <a:srgbClr val="242424"/>
                </a:solidFill>
                <a:latin typeface="Cambria" panose="02040503050406030204" pitchFamily="18" charset="0"/>
                <a:ea typeface="Cambria" panose="02040503050406030204" pitchFamily="18" charset="0"/>
              </a:rPr>
              <a:t>when the centre of reference is West or Northern-America and Europe in various contexts/examples.</a:t>
            </a:r>
          </a:p>
          <a:p>
            <a:pPr marL="285750" indent="-285750" algn="just">
              <a:buFont typeface="Arial" panose="020B0604020202020204" pitchFamily="34" charset="0"/>
              <a:buChar char="•"/>
            </a:pPr>
            <a:r>
              <a:rPr lang="en-GB" dirty="0">
                <a:latin typeface="Cambria" panose="02040503050406030204" pitchFamily="18" charset="0"/>
                <a:ea typeface="Cambria" panose="02040503050406030204" pitchFamily="18" charset="0"/>
              </a:rPr>
              <a:t>Neoliberalism academic practices, ‘gatekeepers’ that sustain and magnifying the situation</a:t>
            </a:r>
            <a:endParaRPr lang="en-FI" dirty="0">
              <a:latin typeface="Cambria" panose="02040503050406030204" pitchFamily="18" charset="0"/>
              <a:ea typeface="Cambria" panose="02040503050406030204" pitchFamily="18" charset="0"/>
            </a:endParaRPr>
          </a:p>
          <a:p>
            <a:pPr marL="285750" indent="-285750" algn="just">
              <a:buFont typeface="Arial" panose="020B0604020202020204" pitchFamily="34" charset="0"/>
              <a:buChar char="•"/>
            </a:pPr>
            <a:r>
              <a:rPr lang="en-GB" dirty="0">
                <a:solidFill>
                  <a:srgbClr val="242424"/>
                </a:solidFill>
                <a:latin typeface="Cambria" panose="02040503050406030204" pitchFamily="18" charset="0"/>
                <a:ea typeface="Cambria" panose="02040503050406030204" pitchFamily="18" charset="0"/>
              </a:rPr>
              <a:t>The sustained binaries </a:t>
            </a:r>
            <a:r>
              <a:rPr lang="en-GB" dirty="0">
                <a:latin typeface="Cambria" panose="02040503050406030204" pitchFamily="18" charset="0"/>
                <a:ea typeface="Cambria" panose="02040503050406030204" pitchFamily="18" charset="0"/>
              </a:rPr>
              <a:t>and the problematics ‘labels’: North – South, East – West, Third world, Developed/Developing countries, etc &gt;&gt;&gt; A need to self-challenge </a:t>
            </a:r>
            <a:r>
              <a:rPr lang="en-GB" dirty="0">
                <a:solidFill>
                  <a:srgbClr val="242424"/>
                </a:solidFill>
                <a:latin typeface="Cambria" panose="02040503050406030204" pitchFamily="18" charset="0"/>
                <a:ea typeface="Cambria" panose="02040503050406030204" pitchFamily="18" charset="0"/>
              </a:rPr>
              <a:t> our “habitual practices of thought”</a:t>
            </a:r>
          </a:p>
          <a:p>
            <a:pPr marL="285750" indent="-285750" algn="just">
              <a:buFont typeface="Arial" panose="020B0604020202020204" pitchFamily="34" charset="0"/>
              <a:buChar char="•"/>
            </a:pPr>
            <a:r>
              <a:rPr lang="en-GB" dirty="0">
                <a:latin typeface="Cambria" panose="02040503050406030204" pitchFamily="18" charset="0"/>
                <a:ea typeface="Cambria" panose="02040503050406030204" pitchFamily="18" charset="0"/>
              </a:rPr>
              <a:t>Post-nationalism?</a:t>
            </a:r>
          </a:p>
          <a:p>
            <a:pPr marL="285750" indent="-285750" algn="just">
              <a:buFont typeface="Arial" panose="020B0604020202020204" pitchFamily="34" charset="0"/>
              <a:buChar char="•"/>
            </a:pPr>
            <a:r>
              <a:rPr lang="en-GB" dirty="0">
                <a:latin typeface="Cambria" panose="02040503050406030204" pitchFamily="18" charset="0"/>
                <a:ea typeface="Cambria" panose="02040503050406030204" pitchFamily="18" charset="0"/>
              </a:rPr>
              <a:t>Decoloniality, inner colonialism?</a:t>
            </a:r>
          </a:p>
          <a:p>
            <a:pPr algn="just"/>
            <a:endParaRPr lang="en-GB" dirty="0">
              <a:solidFill>
                <a:srgbClr val="242424"/>
              </a:solidFill>
              <a:latin typeface="Cambria" panose="02040503050406030204" pitchFamily="18" charset="0"/>
              <a:ea typeface="Cambria" panose="02040503050406030204" pitchFamily="18" charset="0"/>
            </a:endParaRPr>
          </a:p>
          <a:p>
            <a:pPr algn="just"/>
            <a:r>
              <a:rPr lang="en-GB" b="1" dirty="0">
                <a:solidFill>
                  <a:srgbClr val="242424"/>
                </a:solidFill>
                <a:latin typeface="Cambria" panose="02040503050406030204" pitchFamily="18" charset="0"/>
                <a:ea typeface="Cambria" panose="02040503050406030204" pitchFamily="18" charset="0"/>
              </a:rPr>
              <a:t>The ideas from Asia as Method: </a:t>
            </a:r>
          </a:p>
          <a:p>
            <a:pPr marL="742950" lvl="1" indent="-285750" algn="just">
              <a:buFont typeface="Wingdings" panose="05000000000000000000" pitchFamily="2" charset="2"/>
              <a:buChar char="q"/>
            </a:pPr>
            <a:r>
              <a:rPr lang="en-GB" dirty="0">
                <a:solidFill>
                  <a:srgbClr val="242424"/>
                </a:solidFill>
                <a:latin typeface="Cambria" panose="02040503050406030204" pitchFamily="18" charset="0"/>
                <a:ea typeface="Cambria" panose="02040503050406030204" pitchFamily="18" charset="0"/>
              </a:rPr>
              <a:t>Use “Asia as an imaginary anchoring point” (</a:t>
            </a:r>
            <a:r>
              <a:rPr lang="en-GB" dirty="0" err="1">
                <a:solidFill>
                  <a:srgbClr val="242424"/>
                </a:solidFill>
                <a:latin typeface="Cambria" panose="02040503050406030204" pitchFamily="18" charset="0"/>
                <a:ea typeface="Cambria" panose="02040503050406030204" pitchFamily="18" charset="0"/>
              </a:rPr>
              <a:t>p.212</a:t>
            </a:r>
            <a:r>
              <a:rPr lang="en-GB" dirty="0">
                <a:solidFill>
                  <a:srgbClr val="242424"/>
                </a:solidFill>
                <a:latin typeface="Cambria" panose="02040503050406030204" pitchFamily="18" charset="0"/>
                <a:ea typeface="Cambria" panose="02040503050406030204" pitchFamily="18" charset="0"/>
              </a:rPr>
              <a:t>) besides the Western scholarship (rather than alternative); </a:t>
            </a:r>
          </a:p>
          <a:p>
            <a:pPr marL="742950" lvl="1" indent="-285750" algn="just">
              <a:buFont typeface="Wingdings" panose="05000000000000000000" pitchFamily="2" charset="2"/>
              <a:buChar char="q"/>
            </a:pPr>
            <a:r>
              <a:rPr lang="en-GB" dirty="0">
                <a:solidFill>
                  <a:srgbClr val="242424"/>
                </a:solidFill>
                <a:latin typeface="Cambria" panose="02040503050406030204" pitchFamily="18" charset="0"/>
                <a:ea typeface="Cambria" panose="02040503050406030204" pitchFamily="18" charset="0"/>
              </a:rPr>
              <a:t>Mobilize scholars of colours toward “self-transformation through shifting our points of reference toward Asia and the third world” (p. 212)</a:t>
            </a:r>
          </a:p>
          <a:p>
            <a:pPr algn="just"/>
            <a:r>
              <a:rPr lang="en-GB" sz="1800" b="0" i="0" dirty="0">
                <a:solidFill>
                  <a:srgbClr val="242424"/>
                </a:solidFill>
                <a:effectLst/>
                <a:latin typeface="Cambria" panose="02040503050406030204" pitchFamily="18" charset="0"/>
                <a:ea typeface="Cambria" panose="02040503050406030204" pitchFamily="18" charset="0"/>
              </a:rPr>
              <a:t>How to make the process of knowledge production more transparent and create a space for connecting different indigenous and disvalued knowledges &gt;&gt;&gt; The role of the book club</a:t>
            </a:r>
            <a:endParaRPr lang="en-GB" b="0" i="0" dirty="0">
              <a:solidFill>
                <a:srgbClr val="242424"/>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60591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E311D92-0AAE-43BB-BD81-F4340304B6A3}"/>
              </a:ext>
            </a:extLst>
          </p:cNvPr>
          <p:cNvSpPr txBox="1"/>
          <p:nvPr/>
        </p:nvSpPr>
        <p:spPr>
          <a:xfrm>
            <a:off x="275302" y="590387"/>
            <a:ext cx="10717162" cy="3139321"/>
          </a:xfrm>
          <a:prstGeom prst="rect">
            <a:avLst/>
          </a:prstGeom>
          <a:noFill/>
        </p:spPr>
        <p:txBody>
          <a:bodyPr wrap="square">
            <a:spAutoFit/>
          </a:bodyPr>
          <a:lstStyle/>
          <a:p>
            <a:pPr lvl="0"/>
            <a:r>
              <a:rPr lang="en-US" dirty="0">
                <a:latin typeface="Cambria" panose="02040503050406030204" pitchFamily="18" charset="0"/>
                <a:ea typeface="Cambria" panose="02040503050406030204" pitchFamily="18" charset="0"/>
              </a:rPr>
              <a:t>Current focus:</a:t>
            </a:r>
          </a:p>
          <a:p>
            <a:pPr marL="285750" lvl="0" indent="-285750">
              <a:buFont typeface="Arial" panose="020B0604020202020204" pitchFamily="34" charset="0"/>
              <a:buChar char="•"/>
            </a:pPr>
            <a:r>
              <a:rPr lang="en-US" dirty="0">
                <a:latin typeface="Cambria" panose="02040503050406030204" pitchFamily="18" charset="0"/>
                <a:ea typeface="Cambria" panose="02040503050406030204" pitchFamily="18" charset="0"/>
              </a:rPr>
              <a:t>Asia as method: Chen</a:t>
            </a:r>
          </a:p>
          <a:p>
            <a:pPr marL="285750" lvl="0" indent="-285750">
              <a:buFont typeface="Arial" panose="020B0604020202020204" pitchFamily="34" charset="0"/>
              <a:buChar char="•"/>
            </a:pPr>
            <a:r>
              <a:rPr lang="en-US" dirty="0">
                <a:latin typeface="Cambria" panose="02040503050406030204" pitchFamily="18" charset="0"/>
                <a:ea typeface="Cambria" panose="02040503050406030204" pitchFamily="18" charset="0"/>
              </a:rPr>
              <a:t>Wider focus: The politics of knowledge production </a:t>
            </a:r>
          </a:p>
          <a:p>
            <a:pPr lvl="0"/>
            <a:r>
              <a:rPr lang="en-US" dirty="0">
                <a:latin typeface="Cambria" panose="02040503050406030204" pitchFamily="18" charset="0"/>
                <a:ea typeface="Cambria" panose="02040503050406030204" pitchFamily="18" charset="0"/>
              </a:rPr>
              <a:t>Aims:</a:t>
            </a:r>
          </a:p>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rPr>
              <a:t>A meaningful activity to enhance interaction in our academic community</a:t>
            </a:r>
          </a:p>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rPr>
              <a:t>Build a network and try to involve members with diverse background</a:t>
            </a:r>
            <a:endParaRPr lang="fi-FI" dirty="0">
              <a:latin typeface="Cambria" panose="02040503050406030204" pitchFamily="18" charset="0"/>
              <a:ea typeface="Cambria" panose="02040503050406030204" pitchFamily="18" charset="0"/>
            </a:endParaRPr>
          </a:p>
          <a:p>
            <a:pPr marL="285750" lvl="0" indent="-285750">
              <a:buFont typeface="Arial" panose="020B0604020202020204" pitchFamily="34" charset="0"/>
              <a:buChar char="•"/>
            </a:pPr>
            <a:r>
              <a:rPr lang="en-US" dirty="0">
                <a:latin typeface="Cambria" panose="02040503050406030204" pitchFamily="18" charset="0"/>
                <a:ea typeface="Cambria" panose="02040503050406030204" pitchFamily="18" charset="0"/>
              </a:rPr>
              <a:t>The possibilities to include more diverse indigenous knowledges</a:t>
            </a:r>
          </a:p>
          <a:p>
            <a:pPr lvl="0"/>
            <a:endParaRPr lang="en-US" dirty="0">
              <a:latin typeface="Cambria" panose="02040503050406030204" pitchFamily="18" charset="0"/>
              <a:ea typeface="Cambria" panose="02040503050406030204" pitchFamily="18" charset="0"/>
            </a:endParaRPr>
          </a:p>
          <a:p>
            <a:pPr lvl="0"/>
            <a:r>
              <a:rPr lang="en-US" dirty="0">
                <a:latin typeface="Cambria" panose="02040503050406030204" pitchFamily="18" charset="0"/>
                <a:ea typeface="Cambria" panose="02040503050406030204" pitchFamily="18" charset="0"/>
              </a:rPr>
              <a:t>Next plan?</a:t>
            </a:r>
          </a:p>
          <a:p>
            <a:pPr lvl="0"/>
            <a:endParaRPr lang="en-US" dirty="0">
              <a:latin typeface="Cambria" panose="02040503050406030204" pitchFamily="18" charset="0"/>
              <a:ea typeface="Cambria" panose="02040503050406030204" pitchFamily="18" charset="0"/>
            </a:endParaRPr>
          </a:p>
          <a:p>
            <a:pPr marL="285750" lvl="0" indent="-285750">
              <a:buFont typeface="Arial" panose="020B0604020202020204" pitchFamily="34" charset="0"/>
              <a:buChar char="•"/>
            </a:pPr>
            <a:endParaRPr lang="en-US" dirty="0">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08370EC7-96D7-404F-99F6-044B29F6D57E}"/>
              </a:ext>
            </a:extLst>
          </p:cNvPr>
          <p:cNvSpPr txBox="1"/>
          <p:nvPr/>
        </p:nvSpPr>
        <p:spPr>
          <a:xfrm>
            <a:off x="102637" y="0"/>
            <a:ext cx="4338734" cy="482440"/>
          </a:xfrm>
          <a:prstGeom prst="rect">
            <a:avLst/>
          </a:prstGeom>
          <a:noFill/>
        </p:spPr>
        <p:txBody>
          <a:bodyPr wrap="square" rtlCol="0">
            <a:spAutoFit/>
          </a:bodyPr>
          <a:lstStyle/>
          <a:p>
            <a:pPr algn="just" fontAlgn="base">
              <a:lnSpc>
                <a:spcPct val="125000"/>
              </a:lnSpc>
            </a:pPr>
            <a:r>
              <a:rPr lang="en-GB" sz="2200" b="1" dirty="0">
                <a:solidFill>
                  <a:srgbClr val="0070C0"/>
                </a:solidFill>
                <a:latin typeface="Cambria" panose="02040503050406030204" pitchFamily="18" charset="0"/>
                <a:ea typeface="Cambria" panose="02040503050406030204" pitchFamily="18" charset="0"/>
              </a:rPr>
              <a:t>THE BOOK READING CLUB</a:t>
            </a:r>
            <a:endParaRPr lang="en-FI" sz="2200" dirty="0">
              <a:solidFill>
                <a:srgbClr val="0070C0"/>
              </a:solidFill>
              <a:effectLst/>
              <a:latin typeface="Cambria" panose="02040503050406030204" pitchFamily="18" charset="0"/>
              <a:ea typeface="Cambria" panose="02040503050406030204" pitchFamily="18" charset="0"/>
            </a:endParaRPr>
          </a:p>
        </p:txBody>
      </p:sp>
      <p:graphicFrame>
        <p:nvGraphicFramePr>
          <p:cNvPr id="8" name="Table 7">
            <a:extLst>
              <a:ext uri="{FF2B5EF4-FFF2-40B4-BE49-F238E27FC236}">
                <a16:creationId xmlns:a16="http://schemas.microsoft.com/office/drawing/2014/main" id="{A4C10105-0D32-45C3-9E95-9A098A869927}"/>
              </a:ext>
            </a:extLst>
          </p:cNvPr>
          <p:cNvGraphicFramePr>
            <a:graphicFrameLocks noGrp="1"/>
          </p:cNvGraphicFramePr>
          <p:nvPr>
            <p:extLst>
              <p:ext uri="{D42A27DB-BD31-4B8C-83A1-F6EECF244321}">
                <p14:modId xmlns:p14="http://schemas.microsoft.com/office/powerpoint/2010/main" val="339413348"/>
              </p:ext>
            </p:extLst>
          </p:nvPr>
        </p:nvGraphicFramePr>
        <p:xfrm>
          <a:off x="358877" y="3165677"/>
          <a:ext cx="11312014" cy="3571878"/>
        </p:xfrm>
        <a:graphic>
          <a:graphicData uri="http://schemas.openxmlformats.org/drawingml/2006/table">
            <a:tbl>
              <a:tblPr/>
              <a:tblGrid>
                <a:gridCol w="2025543">
                  <a:extLst>
                    <a:ext uri="{9D8B030D-6E8A-4147-A177-3AD203B41FA5}">
                      <a16:colId xmlns:a16="http://schemas.microsoft.com/office/drawing/2014/main" val="1842793704"/>
                    </a:ext>
                  </a:extLst>
                </a:gridCol>
                <a:gridCol w="3061324">
                  <a:extLst>
                    <a:ext uri="{9D8B030D-6E8A-4147-A177-3AD203B41FA5}">
                      <a16:colId xmlns:a16="http://schemas.microsoft.com/office/drawing/2014/main" val="2832641408"/>
                    </a:ext>
                  </a:extLst>
                </a:gridCol>
                <a:gridCol w="6225147">
                  <a:extLst>
                    <a:ext uri="{9D8B030D-6E8A-4147-A177-3AD203B41FA5}">
                      <a16:colId xmlns:a16="http://schemas.microsoft.com/office/drawing/2014/main" val="2043147076"/>
                    </a:ext>
                  </a:extLst>
                </a:gridCol>
              </a:tblGrid>
              <a:tr h="1188880">
                <a:tc>
                  <a:txBody>
                    <a:bodyPr/>
                    <a:lstStyle/>
                    <a:p>
                      <a:pPr algn="just" rtl="0" fontAlgn="base"/>
                      <a:r>
                        <a:rPr lang="en-US" sz="1800" b="0" i="0" dirty="0">
                          <a:effectLst/>
                          <a:latin typeface="Cambria" panose="02040503050406030204" pitchFamily="18" charset="0"/>
                          <a:ea typeface="Cambria" panose="02040503050406030204" pitchFamily="18" charset="0"/>
                        </a:rPr>
                        <a:t>1</a:t>
                      </a:r>
                      <a:r>
                        <a:rPr lang="en-US" sz="1800" b="0" i="0" baseline="30000" dirty="0">
                          <a:effectLst/>
                          <a:latin typeface="Cambria" panose="02040503050406030204" pitchFamily="18" charset="0"/>
                          <a:ea typeface="Cambria" panose="02040503050406030204" pitchFamily="18" charset="0"/>
                        </a:rPr>
                        <a:t>st</a:t>
                      </a:r>
                      <a:r>
                        <a:rPr lang="en-US" sz="1800" b="0" i="0" dirty="0">
                          <a:effectLst/>
                          <a:latin typeface="Cambria" panose="02040503050406030204" pitchFamily="18" charset="0"/>
                          <a:ea typeface="Cambria" panose="02040503050406030204" pitchFamily="18" charset="0"/>
                        </a:rPr>
                        <a:t> meeting: PhD coffee </a:t>
                      </a: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lumMod val="10000"/>
                        <a:lumOff val="90000"/>
                      </a:schemeClr>
                    </a:solidFill>
                  </a:tcPr>
                </a:tc>
                <a:tc>
                  <a:txBody>
                    <a:bodyPr/>
                    <a:lstStyle/>
                    <a:p>
                      <a:pPr algn="just" rtl="0" fontAlgn="base"/>
                      <a:r>
                        <a:rPr lang="en-GB" sz="1800" b="0" i="0" dirty="0">
                          <a:effectLst/>
                          <a:latin typeface="Cambria" panose="02040503050406030204" pitchFamily="18" charset="0"/>
                          <a:ea typeface="Cambria" panose="02040503050406030204" pitchFamily="18" charset="0"/>
                        </a:rPr>
                        <a:t>Monday: 14 of March </a:t>
                      </a: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lumMod val="10000"/>
                        <a:lumOff val="90000"/>
                      </a:schemeClr>
                    </a:solidFill>
                  </a:tcPr>
                </a:tc>
                <a:tc>
                  <a:txBody>
                    <a:bodyPr/>
                    <a:lstStyle/>
                    <a:p>
                      <a:pPr marL="285750" indent="-285750" algn="just" rtl="0" fontAlgn="base">
                        <a:buFontTx/>
                        <a:buChar char="-"/>
                      </a:pPr>
                      <a:r>
                        <a:rPr lang="en-GB" sz="1800" b="0" i="0" dirty="0">
                          <a:effectLst/>
                          <a:latin typeface="Cambria" panose="02040503050406030204" pitchFamily="18" charset="0"/>
                          <a:ea typeface="Cambria" panose="02040503050406030204" pitchFamily="18" charset="0"/>
                        </a:rPr>
                        <a:t>Briefly present the content of the book</a:t>
                      </a:r>
                    </a:p>
                    <a:p>
                      <a:pPr marL="285750" indent="-285750" algn="just" rtl="0" fontAlgn="base">
                        <a:buFontTx/>
                        <a:buChar char="-"/>
                      </a:pPr>
                      <a:r>
                        <a:rPr lang="en-GB" sz="1800" b="0" i="0" dirty="0">
                          <a:effectLst/>
                          <a:latin typeface="Cambria" panose="02040503050406030204" pitchFamily="18" charset="0"/>
                          <a:ea typeface="Cambria" panose="02040503050406030204" pitchFamily="18" charset="0"/>
                        </a:rPr>
                        <a:t>Introduce and invite people to join the reading circle </a:t>
                      </a:r>
                    </a:p>
                    <a:p>
                      <a:pPr marL="285750" indent="-285750" algn="just" rtl="0" fontAlgn="base">
                        <a:buFontTx/>
                        <a:buChar char="-"/>
                      </a:pPr>
                      <a:r>
                        <a:rPr lang="en-GB" sz="1800" b="0" i="0" dirty="0">
                          <a:effectLst/>
                          <a:latin typeface="Cambria" panose="02040503050406030204" pitchFamily="18" charset="0"/>
                          <a:ea typeface="Cambria" panose="02040503050406030204" pitchFamily="18" charset="0"/>
                        </a:rPr>
                        <a:t>Listen to the diverse perspective of other people on this topic</a:t>
                      </a: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1077271489"/>
                  </a:ext>
                </a:extLst>
              </a:tr>
              <a:tr h="919958">
                <a:tc>
                  <a:txBody>
                    <a:bodyPr/>
                    <a:lstStyle/>
                    <a:p>
                      <a:pPr algn="just" rtl="0" fontAlgn="base"/>
                      <a:r>
                        <a:rPr lang="en-GB" sz="1800" b="0" i="0" dirty="0">
                          <a:effectLst/>
                          <a:latin typeface="Cambria" panose="02040503050406030204" pitchFamily="18" charset="0"/>
                          <a:ea typeface="Cambria" panose="02040503050406030204" pitchFamily="18" charset="0"/>
                        </a:rPr>
                        <a:t>2</a:t>
                      </a:r>
                      <a:r>
                        <a:rPr lang="en-GB" sz="1800" b="0" i="0" baseline="30000" dirty="0">
                          <a:effectLst/>
                          <a:latin typeface="Cambria" panose="02040503050406030204" pitchFamily="18" charset="0"/>
                          <a:ea typeface="Cambria" panose="02040503050406030204" pitchFamily="18" charset="0"/>
                        </a:rPr>
                        <a:t>nd</a:t>
                      </a:r>
                      <a:r>
                        <a:rPr lang="en-GB" sz="1800" b="0" i="0" dirty="0">
                          <a:effectLst/>
                          <a:latin typeface="Cambria" panose="02040503050406030204" pitchFamily="18" charset="0"/>
                          <a:ea typeface="Cambria" panose="02040503050406030204" pitchFamily="18" charset="0"/>
                        </a:rPr>
                        <a:t> meeting </a:t>
                      </a: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lumMod val="25000"/>
                        <a:lumOff val="75000"/>
                      </a:schemeClr>
                    </a:solidFill>
                  </a:tcPr>
                </a:tc>
                <a:tc>
                  <a:txBody>
                    <a:bodyPr/>
                    <a:lstStyle/>
                    <a:p>
                      <a:pPr algn="just" rtl="0" fontAlgn="base"/>
                      <a:r>
                        <a:rPr lang="en-US" sz="1800" b="0" i="0" dirty="0">
                          <a:effectLst/>
                          <a:latin typeface="Cambria" panose="02040503050406030204" pitchFamily="18" charset="0"/>
                          <a:ea typeface="Cambria" panose="02040503050406030204" pitchFamily="18" charset="0"/>
                        </a:rPr>
                        <a:t>Second half of April </a:t>
                      </a: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lumMod val="25000"/>
                        <a:lumOff val="75000"/>
                      </a:schemeClr>
                    </a:solidFill>
                  </a:tcPr>
                </a:tc>
                <a:tc>
                  <a:txBody>
                    <a:bodyPr/>
                    <a:lstStyle/>
                    <a:p>
                      <a:pPr marL="285750" indent="-285750" algn="just" rtl="0" fontAlgn="base">
                        <a:buFontTx/>
                        <a:buChar char="-"/>
                      </a:pPr>
                      <a:r>
                        <a:rPr lang="en-US" sz="1800" b="0" i="0" dirty="0">
                          <a:effectLst/>
                          <a:latin typeface="Cambria" panose="02040503050406030204" pitchFamily="18" charset="0"/>
                          <a:ea typeface="Cambria" panose="02040503050406030204" pitchFamily="18" charset="0"/>
                        </a:rPr>
                        <a:t>Critical reflection on Chen </a:t>
                      </a:r>
                    </a:p>
                    <a:p>
                      <a:pPr marL="285750" indent="-285750" algn="just" rtl="0" fontAlgn="base">
                        <a:buFontTx/>
                        <a:buChar char="-"/>
                      </a:pPr>
                      <a:r>
                        <a:rPr lang="en-US" sz="1800" b="0" i="0" dirty="0">
                          <a:effectLst/>
                          <a:latin typeface="Cambria" panose="02040503050406030204" pitchFamily="18" charset="0"/>
                          <a:ea typeface="Cambria" panose="02040503050406030204" pitchFamily="18" charset="0"/>
                        </a:rPr>
                        <a:t>Neoliberal academic structures and practices: Its influences on magnifying the unbalanced hierarchy of global knowledge production? How/what can we do in facing this situation? </a:t>
                      </a: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lumMod val="25000"/>
                        <a:lumOff val="75000"/>
                      </a:schemeClr>
                    </a:solidFill>
                  </a:tcPr>
                </a:tc>
                <a:extLst>
                  <a:ext uri="{0D108BD9-81ED-4DB2-BD59-A6C34878D82A}">
                    <a16:rowId xmlns:a16="http://schemas.microsoft.com/office/drawing/2014/main" val="3870758351"/>
                  </a:ext>
                </a:extLst>
              </a:tr>
              <a:tr h="919958">
                <a:tc>
                  <a:txBody>
                    <a:bodyPr/>
                    <a:lstStyle/>
                    <a:p>
                      <a:pPr algn="just" rtl="0" fontAlgn="base"/>
                      <a:r>
                        <a:rPr lang="en-GB" sz="1800" b="0" i="0" dirty="0">
                          <a:effectLst/>
                          <a:latin typeface="Cambria" panose="02040503050406030204" pitchFamily="18" charset="0"/>
                          <a:ea typeface="Cambria" panose="02040503050406030204" pitchFamily="18" charset="0"/>
                        </a:rPr>
                        <a:t>3</a:t>
                      </a:r>
                      <a:r>
                        <a:rPr lang="en-GB" sz="1800" b="0" i="0" baseline="30000" dirty="0">
                          <a:effectLst/>
                          <a:latin typeface="Cambria" panose="02040503050406030204" pitchFamily="18" charset="0"/>
                          <a:ea typeface="Cambria" panose="02040503050406030204" pitchFamily="18" charset="0"/>
                        </a:rPr>
                        <a:t>rd</a:t>
                      </a:r>
                      <a:r>
                        <a:rPr lang="en-GB" sz="1800" b="0" i="0" dirty="0">
                          <a:effectLst/>
                          <a:latin typeface="Cambria" panose="02040503050406030204" pitchFamily="18" charset="0"/>
                          <a:ea typeface="Cambria" panose="02040503050406030204" pitchFamily="18" charset="0"/>
                        </a:rPr>
                        <a:t> meeting </a:t>
                      </a: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lumMod val="50000"/>
                        <a:lumOff val="50000"/>
                      </a:schemeClr>
                    </a:solidFill>
                  </a:tcPr>
                </a:tc>
                <a:tc>
                  <a:txBody>
                    <a:bodyPr/>
                    <a:lstStyle/>
                    <a:p>
                      <a:pPr algn="just" rtl="0" fontAlgn="base"/>
                      <a:r>
                        <a:rPr lang="en-US" sz="1800" b="0" i="0" dirty="0">
                          <a:effectLst/>
                          <a:latin typeface="Cambria" panose="02040503050406030204" pitchFamily="18" charset="0"/>
                          <a:ea typeface="Cambria" panose="02040503050406030204" pitchFamily="18" charset="0"/>
                        </a:rPr>
                        <a:t>Second half of May  </a:t>
                      </a: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lumMod val="50000"/>
                        <a:lumOff val="50000"/>
                      </a:schemeClr>
                    </a:solidFill>
                  </a:tcPr>
                </a:tc>
                <a:tc>
                  <a:txBody>
                    <a:bodyPr/>
                    <a:lstStyle/>
                    <a:p>
                      <a:pPr marL="285750" indent="-285750" algn="just" rtl="0" fontAlgn="base">
                        <a:buFontTx/>
                        <a:buChar char="-"/>
                      </a:pPr>
                      <a:r>
                        <a:rPr lang="en-GB" sz="1800" b="0" i="0" dirty="0">
                          <a:effectLst/>
                          <a:latin typeface="Cambria" panose="02040503050406030204" pitchFamily="18" charset="0"/>
                          <a:ea typeface="Cambria" panose="02040503050406030204" pitchFamily="18" charset="0"/>
                        </a:rPr>
                        <a:t>Going beyond the book and integrate Chen into a larger network of knowledge</a:t>
                      </a: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lumMod val="50000"/>
                        <a:lumOff val="50000"/>
                      </a:schemeClr>
                    </a:solidFill>
                  </a:tcPr>
                </a:tc>
                <a:extLst>
                  <a:ext uri="{0D108BD9-81ED-4DB2-BD59-A6C34878D82A}">
                    <a16:rowId xmlns:a16="http://schemas.microsoft.com/office/drawing/2014/main" val="2864981680"/>
                  </a:ext>
                </a:extLst>
              </a:tr>
            </a:tbl>
          </a:graphicData>
        </a:graphic>
      </p:graphicFrame>
    </p:spTree>
    <p:extLst>
      <p:ext uri="{BB962C8B-B14F-4D97-AF65-F5344CB8AC3E}">
        <p14:creationId xmlns:p14="http://schemas.microsoft.com/office/powerpoint/2010/main" val="3956097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DC90A4-FB17-4CD0-B812-9401BA6A2C12}"/>
              </a:ext>
            </a:extLst>
          </p:cNvPr>
          <p:cNvSpPr txBox="1"/>
          <p:nvPr/>
        </p:nvSpPr>
        <p:spPr>
          <a:xfrm>
            <a:off x="151544" y="48802"/>
            <a:ext cx="6097712" cy="473912"/>
          </a:xfrm>
          <a:prstGeom prst="rect">
            <a:avLst/>
          </a:prstGeom>
          <a:noFill/>
        </p:spPr>
        <p:txBody>
          <a:bodyPr wrap="square">
            <a:spAutoFit/>
          </a:bodyPr>
          <a:lstStyle/>
          <a:p>
            <a:pPr algn="just" fontAlgn="base">
              <a:lnSpc>
                <a:spcPct val="125000"/>
              </a:lnSpc>
            </a:pPr>
            <a:r>
              <a:rPr lang="en-GB" sz="2200" b="1" dirty="0">
                <a:solidFill>
                  <a:srgbClr val="0070C0"/>
                </a:solidFill>
                <a:latin typeface="Cambria" panose="02040503050406030204" pitchFamily="18" charset="0"/>
                <a:ea typeface="Cambria" panose="02040503050406030204" pitchFamily="18" charset="0"/>
              </a:rPr>
              <a:t>REFERENCES</a:t>
            </a:r>
            <a:endParaRPr lang="en-FI" sz="2200" dirty="0">
              <a:solidFill>
                <a:srgbClr val="0070C0"/>
              </a:solidFill>
              <a:effectLst/>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D7E5D2EC-B0AE-413F-A5D3-0F4DEF52A8C4}"/>
              </a:ext>
            </a:extLst>
          </p:cNvPr>
          <p:cNvSpPr txBox="1"/>
          <p:nvPr/>
        </p:nvSpPr>
        <p:spPr>
          <a:xfrm>
            <a:off x="558479" y="606146"/>
            <a:ext cx="11340296" cy="4524315"/>
          </a:xfrm>
          <a:prstGeom prst="rect">
            <a:avLst/>
          </a:prstGeom>
          <a:noFill/>
        </p:spPr>
        <p:txBody>
          <a:bodyPr wrap="square">
            <a:spAutoFit/>
          </a:bodyPr>
          <a:lstStyle/>
          <a:p>
            <a:pPr marL="342900" indent="-342900">
              <a:buFont typeface="+mj-lt"/>
              <a:buAutoNum type="arabicPeriod"/>
            </a:pPr>
            <a:r>
              <a:rPr lang="en-US" dirty="0">
                <a:latin typeface="Cambria" panose="02040503050406030204" pitchFamily="18" charset="0"/>
                <a:ea typeface="Cambria" panose="02040503050406030204" pitchFamily="18" charset="0"/>
              </a:rPr>
              <a:t>Burman, E. (2019). ‘Child as Method: Implications for </a:t>
            </a:r>
            <a:r>
              <a:rPr lang="en-US" dirty="0" err="1">
                <a:latin typeface="Cambria" panose="02040503050406030204" pitchFamily="18" charset="0"/>
                <a:ea typeface="Cambria" panose="02040503050406030204" pitchFamily="18" charset="0"/>
              </a:rPr>
              <a:t>Decolonising</a:t>
            </a:r>
            <a:r>
              <a:rPr lang="en-US" dirty="0">
                <a:latin typeface="Cambria" panose="02040503050406030204" pitchFamily="18" charset="0"/>
                <a:ea typeface="Cambria" panose="02040503050406030204" pitchFamily="18" charset="0"/>
              </a:rPr>
              <a:t> Educational Research’. International Studies in Sociology of Education 28 (1): 4–26. </a:t>
            </a:r>
          </a:p>
          <a:p>
            <a:pPr marL="342900" indent="-342900">
              <a:buFont typeface="+mj-lt"/>
              <a:buAutoNum type="arabicPeriod"/>
            </a:pPr>
            <a:r>
              <a:rPr lang="en-US" dirty="0">
                <a:latin typeface="Cambria" panose="02040503050406030204" pitchFamily="18" charset="0"/>
                <a:ea typeface="Cambria" panose="02040503050406030204" pitchFamily="18" charset="0"/>
              </a:rPr>
              <a:t>Chen, K-H. (2010). Asia as Method: Toward </a:t>
            </a:r>
            <a:r>
              <a:rPr lang="en-US" dirty="0" err="1">
                <a:latin typeface="Cambria" panose="02040503050406030204" pitchFamily="18" charset="0"/>
                <a:ea typeface="Cambria" panose="02040503050406030204" pitchFamily="18" charset="0"/>
              </a:rPr>
              <a:t>Deimperialization</a:t>
            </a:r>
            <a:r>
              <a:rPr lang="en-US" dirty="0">
                <a:latin typeface="Cambria" panose="02040503050406030204" pitchFamily="18" charset="0"/>
                <a:ea typeface="Cambria" panose="02040503050406030204" pitchFamily="18" charset="0"/>
              </a:rPr>
              <a:t>. Durham: Duke University Press.</a:t>
            </a:r>
          </a:p>
          <a:p>
            <a:pPr marL="342900" indent="-342900">
              <a:buFont typeface="+mj-lt"/>
              <a:buAutoNum type="arabicPeriod"/>
            </a:pPr>
            <a:r>
              <a:rPr lang="en-US" dirty="0">
                <a:latin typeface="Cambria" panose="02040503050406030204" pitchFamily="18" charset="0"/>
                <a:ea typeface="Cambria" panose="02040503050406030204" pitchFamily="18" charset="0"/>
              </a:rPr>
              <a:t>Kenway, J. (2015). ‘“Asia as Method”: Chen’s Conceptual Openings’. IN H. Zhang. et al. Asia as Method in Education Studies : A Defiant Research Imagination. </a:t>
            </a:r>
            <a:r>
              <a:rPr lang="en-US" dirty="0" err="1">
                <a:latin typeface="Cambria" panose="02040503050406030204" pitchFamily="18" charset="0"/>
                <a:ea typeface="Cambria" panose="02040503050406030204" pitchFamily="18" charset="0"/>
              </a:rPr>
              <a:t>Routledg</a:t>
            </a:r>
            <a:r>
              <a:rPr lang="en-US" dirty="0">
                <a:latin typeface="Cambria" panose="02040503050406030204" pitchFamily="18" charset="0"/>
                <a:ea typeface="Cambria" panose="02040503050406030204" pitchFamily="18" charset="0"/>
              </a:rPr>
              <a:t>, pp. 13 – 31.</a:t>
            </a:r>
          </a:p>
          <a:p>
            <a:pPr marL="342900" indent="-342900">
              <a:buFont typeface="+mj-lt"/>
              <a:buAutoNum type="arabicPeriod"/>
            </a:pPr>
            <a:r>
              <a:rPr lang="en-US" dirty="0" err="1">
                <a:latin typeface="Cambria" panose="02040503050406030204" pitchFamily="18" charset="0"/>
                <a:ea typeface="Cambria" panose="02040503050406030204" pitchFamily="18" charset="0"/>
              </a:rPr>
              <a:t>Millei</a:t>
            </a:r>
            <a:r>
              <a:rPr lang="en-US" dirty="0">
                <a:latin typeface="Cambria" panose="02040503050406030204" pitchFamily="18" charset="0"/>
                <a:ea typeface="Cambria" panose="02040503050406030204" pitchFamily="18" charset="0"/>
              </a:rPr>
              <a:t>, Z. et al. (2018). ’Towards Decolonizing Childhood and Knowledge Production. In I. </a:t>
            </a:r>
            <a:r>
              <a:rPr lang="en-US" dirty="0" err="1">
                <a:latin typeface="Cambria" panose="02040503050406030204" pitchFamily="18" charset="0"/>
                <a:ea typeface="Cambria" panose="02040503050406030204" pitchFamily="18" charset="0"/>
              </a:rPr>
              <a:t>Silova</a:t>
            </a:r>
            <a:r>
              <a:rPr lang="en-US" dirty="0">
                <a:latin typeface="Cambria" panose="02040503050406030204" pitchFamily="18" charset="0"/>
                <a:ea typeface="Cambria" panose="02040503050406030204" pitchFamily="18" charset="0"/>
              </a:rPr>
              <a:t>, N. </a:t>
            </a:r>
            <a:r>
              <a:rPr lang="en-US" dirty="0" err="1">
                <a:latin typeface="Cambria" panose="02040503050406030204" pitchFamily="18" charset="0"/>
                <a:ea typeface="Cambria" panose="02040503050406030204" pitchFamily="18" charset="0"/>
              </a:rPr>
              <a:t>Piattoeva</a:t>
            </a:r>
            <a:r>
              <a:rPr lang="en-US" dirty="0">
                <a:latin typeface="Cambria" panose="02040503050406030204" pitchFamily="18" charset="0"/>
                <a:ea typeface="Cambria" panose="02040503050406030204" pitchFamily="18" charset="0"/>
              </a:rPr>
              <a:t>, and Z. </a:t>
            </a:r>
            <a:r>
              <a:rPr lang="en-US" dirty="0" err="1">
                <a:latin typeface="Cambria" panose="02040503050406030204" pitchFamily="18" charset="0"/>
                <a:ea typeface="Cambria" panose="02040503050406030204" pitchFamily="18" charset="0"/>
              </a:rPr>
              <a:t>Millei</a:t>
            </a:r>
            <a:r>
              <a:rPr lang="en-US" dirty="0">
                <a:latin typeface="Cambria" panose="02040503050406030204" pitchFamily="18" charset="0"/>
                <a:ea typeface="Cambria" panose="02040503050406030204" pitchFamily="18" charset="0"/>
              </a:rPr>
              <a:t> (eds.), Childhood and Schooling in (Post)socialist Societies: Memories of Everyday Life, New York: Palgrave Macmillan, pp. 231–256. </a:t>
            </a:r>
          </a:p>
          <a:p>
            <a:pPr marL="342900" indent="-342900">
              <a:buFont typeface="+mj-lt"/>
              <a:buAutoNum type="arabicPeriod"/>
            </a:pPr>
            <a:r>
              <a:rPr lang="en-US" dirty="0">
                <a:latin typeface="Cambria" panose="02040503050406030204" pitchFamily="18" charset="0"/>
                <a:ea typeface="Cambria" panose="02040503050406030204" pitchFamily="18" charset="0"/>
              </a:rPr>
              <a:t>Takayama, K. (2019). ‘Radical Potentials and Predicaments: Reimagining Japanese Education in Postcolonial/Decolonial Times. IN Kyoto University Global Education Office (ed.) A ´Japanese Model´ of Education Culture in a Global Era? Retrospect and Prospect: Inaugural Symposium of the Global Education Office. Hosted by the Graduate School of Education, Kyoto University, pp. 142 ̶ 158.</a:t>
            </a:r>
          </a:p>
          <a:p>
            <a:pPr marL="342900" indent="-342900">
              <a:buFont typeface="+mj-lt"/>
              <a:buAutoNum type="arabicPeriod"/>
            </a:pPr>
            <a:r>
              <a:rPr lang="en-FI" dirty="0">
                <a:solidFill>
                  <a:srgbClr val="222222"/>
                </a:solidFill>
                <a:effectLst/>
                <a:latin typeface="Cambria" panose="02040503050406030204" pitchFamily="18" charset="0"/>
                <a:ea typeface="Cambria" panose="02040503050406030204" pitchFamily="18" charset="0"/>
              </a:rPr>
              <a:t>Wallerstein, I. (1997). Eurocentrism and its avatars: The dilemmas of social science. </a:t>
            </a:r>
            <a:r>
              <a:rPr lang="en-FI" i="1" dirty="0">
                <a:solidFill>
                  <a:srgbClr val="222222"/>
                </a:solidFill>
                <a:effectLst/>
                <a:latin typeface="Cambria" panose="02040503050406030204" pitchFamily="18" charset="0"/>
                <a:ea typeface="Cambria" panose="02040503050406030204" pitchFamily="18" charset="0"/>
              </a:rPr>
              <a:t>Sociological bulletin</a:t>
            </a:r>
            <a:r>
              <a:rPr lang="en-FI" dirty="0">
                <a:solidFill>
                  <a:srgbClr val="222222"/>
                </a:solidFill>
                <a:effectLst/>
                <a:latin typeface="Cambria" panose="02040503050406030204" pitchFamily="18" charset="0"/>
                <a:ea typeface="Cambria" panose="02040503050406030204" pitchFamily="18" charset="0"/>
              </a:rPr>
              <a:t>, </a:t>
            </a:r>
            <a:r>
              <a:rPr lang="en-FI" i="1" dirty="0">
                <a:solidFill>
                  <a:srgbClr val="222222"/>
                </a:solidFill>
                <a:effectLst/>
                <a:latin typeface="Cambria" panose="02040503050406030204" pitchFamily="18" charset="0"/>
                <a:ea typeface="Cambria" panose="02040503050406030204" pitchFamily="18" charset="0"/>
              </a:rPr>
              <a:t>46</a:t>
            </a:r>
            <a:r>
              <a:rPr lang="en-FI" dirty="0">
                <a:solidFill>
                  <a:srgbClr val="222222"/>
                </a:solidFill>
                <a:effectLst/>
                <a:latin typeface="Cambria" panose="02040503050406030204" pitchFamily="18" charset="0"/>
                <a:ea typeface="Cambria" panose="02040503050406030204" pitchFamily="18" charset="0"/>
              </a:rPr>
              <a:t>(1), 21-39.</a:t>
            </a:r>
            <a:endParaRPr lang="en-US" dirty="0">
              <a:latin typeface="Cambria" panose="02040503050406030204" pitchFamily="18" charset="0"/>
              <a:ea typeface="Cambria" panose="02040503050406030204" pitchFamily="18" charset="0"/>
            </a:endParaRPr>
          </a:p>
          <a:p>
            <a:pPr marL="342900" indent="-342900">
              <a:buFont typeface="+mj-lt"/>
              <a:buAutoNum type="arabicPeriod"/>
            </a:pPr>
            <a:r>
              <a:rPr lang="en-US" dirty="0">
                <a:latin typeface="Cambria" panose="02040503050406030204" pitchFamily="18" charset="0"/>
                <a:ea typeface="Cambria" panose="02040503050406030204" pitchFamily="18" charset="0"/>
              </a:rPr>
              <a:t>Zhang, H., Chan P. W. K., Kenway, J. (2015). Asia as Method in Education Studies : A Defiant Research Imagination. Routledge.</a:t>
            </a:r>
            <a:endParaRPr lang="fi-FI"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13713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ransnationalism -">
            <a:extLst>
              <a:ext uri="{FF2B5EF4-FFF2-40B4-BE49-F238E27FC236}">
                <a16:creationId xmlns:a16="http://schemas.microsoft.com/office/drawing/2014/main" id="{429A0A7C-25D8-4969-B637-56D3F653140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166030" y="2157585"/>
            <a:ext cx="5859937" cy="292996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1001ACA-4297-432E-BE5E-FE49A2A23700}"/>
              </a:ext>
            </a:extLst>
          </p:cNvPr>
          <p:cNvSpPr txBox="1"/>
          <p:nvPr/>
        </p:nvSpPr>
        <p:spPr>
          <a:xfrm>
            <a:off x="3470634" y="754784"/>
            <a:ext cx="5250730" cy="1015663"/>
          </a:xfrm>
          <a:prstGeom prst="rect">
            <a:avLst/>
          </a:prstGeom>
          <a:noFill/>
        </p:spPr>
        <p:txBody>
          <a:bodyPr wrap="square" rtlCol="0">
            <a:spAutoFit/>
          </a:bodyPr>
          <a:lstStyle/>
          <a:p>
            <a:pPr algn="ctr"/>
            <a:r>
              <a:rPr lang="en-GB" sz="6000" dirty="0">
                <a:solidFill>
                  <a:srgbClr val="0070C0"/>
                </a:solidFill>
                <a:latin typeface="Rage Italic" panose="03070502040507070304" pitchFamily="66" charset="0"/>
              </a:rPr>
              <a:t>Thank you!</a:t>
            </a:r>
            <a:endParaRPr lang="en-FI" sz="6000" dirty="0">
              <a:solidFill>
                <a:srgbClr val="0070C0"/>
              </a:solidFill>
              <a:latin typeface="Rage Italic" panose="03070502040507070304" pitchFamily="66" charset="0"/>
            </a:endParaRPr>
          </a:p>
        </p:txBody>
      </p:sp>
    </p:spTree>
    <p:extLst>
      <p:ext uri="{BB962C8B-B14F-4D97-AF65-F5344CB8AC3E}">
        <p14:creationId xmlns:p14="http://schemas.microsoft.com/office/powerpoint/2010/main" val="1694525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5D71C2-E208-4EC2-B904-321C1F8462DE}"/>
              </a:ext>
            </a:extLst>
          </p:cNvPr>
          <p:cNvSpPr txBox="1"/>
          <p:nvPr/>
        </p:nvSpPr>
        <p:spPr>
          <a:xfrm>
            <a:off x="102636" y="0"/>
            <a:ext cx="4007247" cy="473912"/>
          </a:xfrm>
          <a:prstGeom prst="rect">
            <a:avLst/>
          </a:prstGeom>
          <a:noFill/>
        </p:spPr>
        <p:txBody>
          <a:bodyPr wrap="square" rtlCol="0">
            <a:spAutoFit/>
          </a:bodyPr>
          <a:lstStyle/>
          <a:p>
            <a:pPr algn="just" fontAlgn="base">
              <a:lnSpc>
                <a:spcPct val="125000"/>
              </a:lnSpc>
            </a:pPr>
            <a:r>
              <a:rPr lang="en-GB" sz="2200" b="1" dirty="0">
                <a:solidFill>
                  <a:srgbClr val="0070C0"/>
                </a:solidFill>
                <a:latin typeface="Cambria" panose="02040503050406030204" pitchFamily="18" charset="0"/>
                <a:ea typeface="Cambria" panose="02040503050406030204" pitchFamily="18" charset="0"/>
              </a:rPr>
              <a:t>OUTLINE</a:t>
            </a:r>
            <a:endParaRPr lang="en-FI" sz="2200" dirty="0">
              <a:solidFill>
                <a:srgbClr val="0070C0"/>
              </a:solidFill>
              <a:effectLst/>
              <a:latin typeface="Cambria" panose="02040503050406030204" pitchFamily="18" charset="0"/>
              <a:ea typeface="Cambria" panose="02040503050406030204" pitchFamily="18" charset="0"/>
            </a:endParaRPr>
          </a:p>
        </p:txBody>
      </p:sp>
      <p:graphicFrame>
        <p:nvGraphicFramePr>
          <p:cNvPr id="7" name="Diagram 6">
            <a:extLst>
              <a:ext uri="{FF2B5EF4-FFF2-40B4-BE49-F238E27FC236}">
                <a16:creationId xmlns:a16="http://schemas.microsoft.com/office/drawing/2014/main" id="{23E30F4F-A6A8-4AD4-9D1D-DAFC8FFC6747}"/>
              </a:ext>
            </a:extLst>
          </p:cNvPr>
          <p:cNvGraphicFramePr/>
          <p:nvPr>
            <p:extLst>
              <p:ext uri="{D42A27DB-BD31-4B8C-83A1-F6EECF244321}">
                <p14:modId xmlns:p14="http://schemas.microsoft.com/office/powerpoint/2010/main" val="4087131378"/>
              </p:ext>
            </p:extLst>
          </p:nvPr>
        </p:nvGraphicFramePr>
        <p:xfrm>
          <a:off x="2106259" y="35587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3275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019ECAB-3540-491E-A317-66A10B92D83C}"/>
              </a:ext>
            </a:extLst>
          </p:cNvPr>
          <p:cNvSpPr txBox="1"/>
          <p:nvPr/>
        </p:nvSpPr>
        <p:spPr>
          <a:xfrm>
            <a:off x="226142" y="0"/>
            <a:ext cx="6096000" cy="897105"/>
          </a:xfrm>
          <a:prstGeom prst="rect">
            <a:avLst/>
          </a:prstGeom>
          <a:noFill/>
        </p:spPr>
        <p:txBody>
          <a:bodyPr wrap="square">
            <a:spAutoFit/>
          </a:bodyPr>
          <a:lstStyle/>
          <a:p>
            <a:pPr algn="just" fontAlgn="base">
              <a:lnSpc>
                <a:spcPct val="125000"/>
              </a:lnSpc>
            </a:pPr>
            <a:r>
              <a:rPr lang="en-GB" sz="2200" b="1" dirty="0">
                <a:solidFill>
                  <a:srgbClr val="0070C0"/>
                </a:solidFill>
                <a:latin typeface="Cambria" panose="02040503050406030204" pitchFamily="18" charset="0"/>
                <a:ea typeface="Cambria" panose="02040503050406030204" pitchFamily="18" charset="0"/>
              </a:rPr>
              <a:t>IDEAS BEHIND THE MEETING: BOOK CIRCLE</a:t>
            </a:r>
          </a:p>
          <a:p>
            <a:pPr algn="just" fontAlgn="base">
              <a:lnSpc>
                <a:spcPct val="125000"/>
              </a:lnSpc>
            </a:pPr>
            <a:r>
              <a:rPr lang="en-GB" sz="2200" b="1" dirty="0">
                <a:solidFill>
                  <a:srgbClr val="0070C0"/>
                </a:solidFill>
                <a:effectLst/>
                <a:latin typeface="Cambria" panose="02040503050406030204" pitchFamily="18" charset="0"/>
                <a:ea typeface="Cambria" panose="02040503050406030204" pitchFamily="18" charset="0"/>
              </a:rPr>
              <a:t>(</a:t>
            </a:r>
            <a:r>
              <a:rPr lang="en-GB" sz="2200" b="1" dirty="0" err="1">
                <a:solidFill>
                  <a:srgbClr val="0070C0"/>
                </a:solidFill>
                <a:effectLst/>
                <a:latin typeface="Cambria" panose="02040503050406030204" pitchFamily="18" charset="0"/>
                <a:ea typeface="Cambria" panose="02040503050406030204" pitchFamily="18" charset="0"/>
              </a:rPr>
              <a:t>Oshie’s</a:t>
            </a:r>
            <a:r>
              <a:rPr lang="en-GB" sz="2200" b="1" dirty="0">
                <a:solidFill>
                  <a:srgbClr val="0070C0"/>
                </a:solidFill>
                <a:latin typeface="Cambria" panose="02040503050406030204" pitchFamily="18" charset="0"/>
                <a:ea typeface="Cambria" panose="02040503050406030204" pitchFamily="18" charset="0"/>
              </a:rPr>
              <a:t> reflection)</a:t>
            </a:r>
            <a:endParaRPr lang="en-FI" sz="2200" dirty="0">
              <a:solidFill>
                <a:srgbClr val="0070C0"/>
              </a:solidFill>
              <a:effectLst/>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1E0A0A30-86A4-4925-8D29-262743C3B427}"/>
              </a:ext>
            </a:extLst>
          </p:cNvPr>
          <p:cNvPicPr>
            <a:picLocks noChangeAspect="1"/>
          </p:cNvPicPr>
          <p:nvPr/>
        </p:nvPicPr>
        <p:blipFill>
          <a:blip r:embed="rId3"/>
          <a:stretch>
            <a:fillRect/>
          </a:stretch>
        </p:blipFill>
        <p:spPr>
          <a:xfrm>
            <a:off x="15838" y="1395650"/>
            <a:ext cx="12160324" cy="4937890"/>
          </a:xfrm>
          <a:prstGeom prst="rect">
            <a:avLst/>
          </a:prstGeom>
        </p:spPr>
      </p:pic>
    </p:spTree>
    <p:extLst>
      <p:ext uri="{BB962C8B-B14F-4D97-AF65-F5344CB8AC3E}">
        <p14:creationId xmlns:p14="http://schemas.microsoft.com/office/powerpoint/2010/main" val="3910929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F969B84-B04B-4680-9936-428834EB25C2}"/>
              </a:ext>
            </a:extLst>
          </p:cNvPr>
          <p:cNvSpPr txBox="1"/>
          <p:nvPr/>
        </p:nvSpPr>
        <p:spPr>
          <a:xfrm>
            <a:off x="226142" y="0"/>
            <a:ext cx="6096000" cy="897105"/>
          </a:xfrm>
          <a:prstGeom prst="rect">
            <a:avLst/>
          </a:prstGeom>
          <a:noFill/>
        </p:spPr>
        <p:txBody>
          <a:bodyPr wrap="square">
            <a:spAutoFit/>
          </a:bodyPr>
          <a:lstStyle/>
          <a:p>
            <a:pPr algn="just" fontAlgn="base">
              <a:lnSpc>
                <a:spcPct val="125000"/>
              </a:lnSpc>
            </a:pPr>
            <a:r>
              <a:rPr lang="en-GB" sz="2200" b="1" dirty="0">
                <a:solidFill>
                  <a:srgbClr val="0070C0"/>
                </a:solidFill>
                <a:latin typeface="Cambria" panose="02040503050406030204" pitchFamily="18" charset="0"/>
                <a:ea typeface="Cambria" panose="02040503050406030204" pitchFamily="18" charset="0"/>
              </a:rPr>
              <a:t>IDEAS BEHIND THE MEETING: BOOK CIRCLE</a:t>
            </a:r>
          </a:p>
          <a:p>
            <a:pPr algn="just" fontAlgn="base">
              <a:lnSpc>
                <a:spcPct val="125000"/>
              </a:lnSpc>
            </a:pPr>
            <a:r>
              <a:rPr lang="en-GB" sz="2200" b="1" dirty="0">
                <a:solidFill>
                  <a:srgbClr val="0070C0"/>
                </a:solidFill>
                <a:effectLst/>
                <a:latin typeface="Cambria" panose="02040503050406030204" pitchFamily="18" charset="0"/>
                <a:ea typeface="Cambria" panose="02040503050406030204" pitchFamily="18" charset="0"/>
              </a:rPr>
              <a:t>(</a:t>
            </a:r>
            <a:r>
              <a:rPr lang="en-GB" sz="2200" b="1" dirty="0" err="1">
                <a:solidFill>
                  <a:srgbClr val="0070C0"/>
                </a:solidFill>
                <a:effectLst/>
                <a:latin typeface="Cambria" panose="02040503050406030204" pitchFamily="18" charset="0"/>
                <a:ea typeface="Cambria" panose="02040503050406030204" pitchFamily="18" charset="0"/>
              </a:rPr>
              <a:t>Oshie’s</a:t>
            </a:r>
            <a:r>
              <a:rPr lang="en-GB" sz="2200" b="1" dirty="0">
                <a:solidFill>
                  <a:srgbClr val="0070C0"/>
                </a:solidFill>
                <a:latin typeface="Cambria" panose="02040503050406030204" pitchFamily="18" charset="0"/>
                <a:ea typeface="Cambria" panose="02040503050406030204" pitchFamily="18" charset="0"/>
              </a:rPr>
              <a:t> reflection)</a:t>
            </a:r>
            <a:endParaRPr lang="en-FI" sz="2200" dirty="0">
              <a:solidFill>
                <a:srgbClr val="0070C0"/>
              </a:solidFill>
              <a:effectLst/>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3C5558B8-2C9B-4F71-8D4D-A9AFA6E20BF7}"/>
              </a:ext>
            </a:extLst>
          </p:cNvPr>
          <p:cNvPicPr>
            <a:picLocks noChangeAspect="1"/>
          </p:cNvPicPr>
          <p:nvPr/>
        </p:nvPicPr>
        <p:blipFill>
          <a:blip r:embed="rId3"/>
          <a:stretch>
            <a:fillRect/>
          </a:stretch>
        </p:blipFill>
        <p:spPr>
          <a:xfrm>
            <a:off x="93873" y="1570170"/>
            <a:ext cx="11927462" cy="4928952"/>
          </a:xfrm>
          <a:prstGeom prst="rect">
            <a:avLst/>
          </a:prstGeom>
        </p:spPr>
      </p:pic>
    </p:spTree>
    <p:extLst>
      <p:ext uri="{BB962C8B-B14F-4D97-AF65-F5344CB8AC3E}">
        <p14:creationId xmlns:p14="http://schemas.microsoft.com/office/powerpoint/2010/main" val="1266551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BEC87A-17AA-40BE-B94B-161B9CE38B9F}"/>
              </a:ext>
            </a:extLst>
          </p:cNvPr>
          <p:cNvSpPr txBox="1"/>
          <p:nvPr/>
        </p:nvSpPr>
        <p:spPr>
          <a:xfrm>
            <a:off x="102636" y="0"/>
            <a:ext cx="4007247" cy="473912"/>
          </a:xfrm>
          <a:prstGeom prst="rect">
            <a:avLst/>
          </a:prstGeom>
          <a:noFill/>
        </p:spPr>
        <p:txBody>
          <a:bodyPr wrap="square" rtlCol="0">
            <a:spAutoFit/>
          </a:bodyPr>
          <a:lstStyle/>
          <a:p>
            <a:pPr algn="just" fontAlgn="base">
              <a:lnSpc>
                <a:spcPct val="125000"/>
              </a:lnSpc>
            </a:pPr>
            <a:r>
              <a:rPr lang="en-GB" sz="2200" b="1" dirty="0">
                <a:solidFill>
                  <a:srgbClr val="0070C0"/>
                </a:solidFill>
                <a:latin typeface="Cambria" panose="02040503050406030204" pitchFamily="18" charset="0"/>
                <a:ea typeface="Cambria" panose="02040503050406030204" pitchFamily="18" charset="0"/>
              </a:rPr>
              <a:t>CHEN’S </a:t>
            </a:r>
            <a:r>
              <a:rPr lang="en-GB" sz="2200" b="1" dirty="0">
                <a:solidFill>
                  <a:srgbClr val="0070C0"/>
                </a:solidFill>
                <a:effectLst/>
                <a:latin typeface="Cambria" panose="02040503050406030204" pitchFamily="18" charset="0"/>
                <a:ea typeface="Cambria" panose="02040503050406030204" pitchFamily="18" charset="0"/>
              </a:rPr>
              <a:t>PROBLEMATIZATION</a:t>
            </a:r>
            <a:endParaRPr lang="en-FI" sz="2200" dirty="0">
              <a:solidFill>
                <a:srgbClr val="0070C0"/>
              </a:solidFill>
              <a:effectLst/>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D20FCD2F-B802-466C-9C1D-BFF61B60E8FE}"/>
              </a:ext>
            </a:extLst>
          </p:cNvPr>
          <p:cNvSpPr txBox="1"/>
          <p:nvPr/>
        </p:nvSpPr>
        <p:spPr>
          <a:xfrm>
            <a:off x="452534" y="840271"/>
            <a:ext cx="10800184" cy="3528338"/>
          </a:xfrm>
          <a:prstGeom prst="rect">
            <a:avLst/>
          </a:prstGeom>
          <a:noFill/>
        </p:spPr>
        <p:txBody>
          <a:bodyPr wrap="square">
            <a:spAutoFit/>
          </a:bodyPr>
          <a:lstStyle/>
          <a:p>
            <a:pPr algn="just" fontAlgn="base">
              <a:lnSpc>
                <a:spcPct val="125000"/>
              </a:lnSpc>
            </a:pPr>
            <a:r>
              <a:rPr lang="en-US" sz="1800" b="1" dirty="0">
                <a:effectLst/>
                <a:latin typeface="Calibri" panose="020F0502020204030204" pitchFamily="34" charset="0"/>
                <a:ea typeface="Times New Roman" panose="02020603050405020304" pitchFamily="18" charset="0"/>
              </a:rPr>
              <a:t>The hegemonic structures in knowledge production worldwide</a:t>
            </a:r>
            <a:r>
              <a:rPr lang="en-FI" sz="1800" b="1" dirty="0">
                <a:effectLst/>
                <a:latin typeface="Calibri" panose="020F0502020204030204" pitchFamily="34" charset="0"/>
                <a:ea typeface="Times New Roman" panose="02020603050405020304" pitchFamily="18" charset="0"/>
              </a:rPr>
              <a:t> </a:t>
            </a:r>
            <a:endParaRPr lang="en-FI" sz="1800" dirty="0">
              <a:effectLst/>
              <a:latin typeface="Times New Roman" panose="02020603050405020304" pitchFamily="18" charset="0"/>
              <a:ea typeface="Times New Roman" panose="02020603050405020304" pitchFamily="18" charset="0"/>
            </a:endParaRPr>
          </a:p>
          <a:p>
            <a:pPr marL="342900" lvl="0" indent="-342900" algn="just" fontAlgn="base">
              <a:lnSpc>
                <a:spcPct val="125000"/>
              </a:lnSpc>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One-way flow of knowledge from the West to the East</a:t>
            </a:r>
            <a:endParaRPr lang="en-FI" sz="1800" dirty="0">
              <a:effectLst/>
              <a:latin typeface="Times New Roman" panose="02020603050405020304" pitchFamily="18" charset="0"/>
              <a:ea typeface="Times New Roman" panose="02020603050405020304" pitchFamily="18" charset="0"/>
            </a:endParaRPr>
          </a:p>
          <a:p>
            <a:pPr marL="800100" lvl="1" indent="-342900" algn="just" fontAlgn="base">
              <a:lnSpc>
                <a:spcPct val="125000"/>
              </a:lnSpc>
              <a:buFont typeface="Wingdings" panose="05000000000000000000" pitchFamily="2" charset="2"/>
              <a:buChar char="Ø"/>
            </a:pPr>
            <a:r>
              <a:rPr lang="en-US" dirty="0">
                <a:effectLst/>
                <a:latin typeface="Calibri" panose="020F0502020204030204" pitchFamily="34" charset="0"/>
                <a:ea typeface="Times New Roman" panose="02020603050405020304" pitchFamily="18" charset="0"/>
              </a:rPr>
              <a:t>The structural desire toward North America and Europe</a:t>
            </a:r>
          </a:p>
          <a:p>
            <a:pPr marL="800100" lvl="1" indent="-342900" algn="just" fontAlgn="base">
              <a:lnSpc>
                <a:spcPct val="125000"/>
              </a:lnSpc>
              <a:buFont typeface="Wingdings" panose="05000000000000000000" pitchFamily="2" charset="2"/>
              <a:buChar char="Ø"/>
            </a:pPr>
            <a:r>
              <a:rPr lang="en-US" dirty="0">
                <a:latin typeface="Calibri" panose="020F0502020204030204" pitchFamily="34" charset="0"/>
                <a:ea typeface="Times New Roman" panose="02020603050405020304" pitchFamily="18" charset="0"/>
              </a:rPr>
              <a:t>I</a:t>
            </a:r>
            <a:r>
              <a:rPr lang="en-US" dirty="0">
                <a:effectLst/>
                <a:latin typeface="Calibri" panose="020F0502020204030204" pitchFamily="34" charset="0"/>
                <a:ea typeface="Times New Roman" panose="02020603050405020304" pitchFamily="18" charset="0"/>
              </a:rPr>
              <a:t>n knowledge production, Asian intellectuals focus more on multiple links to North America or Europe rather than connection among ourselves</a:t>
            </a:r>
          </a:p>
          <a:p>
            <a:pPr marL="800100" lvl="1" indent="-342900" algn="just" fontAlgn="base">
              <a:lnSpc>
                <a:spcPct val="125000"/>
              </a:lnSpc>
              <a:buFont typeface="Wingdings" panose="05000000000000000000" pitchFamily="2" charset="2"/>
              <a:buChar char="Ø"/>
            </a:pPr>
            <a:r>
              <a:rPr lang="en-US" dirty="0">
                <a:solidFill>
                  <a:srgbClr val="000000"/>
                </a:solidFill>
                <a:latin typeface="Calibri" panose="020F0502020204030204" pitchFamily="34" charset="0"/>
                <a:ea typeface="Calibri" panose="020F0502020204030204" pitchFamily="34" charset="0"/>
              </a:rPr>
              <a:t>'Local knowledge’, in many cases, is not adequately recognized as valid/respectable knowledge to be applied into scientific research.</a:t>
            </a:r>
            <a:endParaRPr lang="en-GB" dirty="0">
              <a:solidFill>
                <a:srgbClr val="000000"/>
              </a:solidFill>
              <a:latin typeface="Times New Roman" panose="02020603050405020304" pitchFamily="18" charset="0"/>
              <a:ea typeface="Calibri" panose="020F0502020204030204" pitchFamily="34" charset="0"/>
            </a:endParaRPr>
          </a:p>
          <a:p>
            <a:pPr marL="800100" lvl="1" indent="-342900" algn="just" fontAlgn="base">
              <a:lnSpc>
                <a:spcPct val="125000"/>
              </a:lnSpc>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rPr>
              <a:t>Comparative studies: Compare Euro-American theory and the local experiences &gt;&gt;&gt; The West is equipped with universalist theory; the rest mainly play the role of </a:t>
            </a:r>
            <a:r>
              <a:rPr lang="en-US" sz="1800" dirty="0" err="1">
                <a:effectLst/>
                <a:latin typeface="Calibri" panose="020F0502020204030204" pitchFamily="34" charset="0"/>
                <a:ea typeface="Calibri" panose="020F0502020204030204" pitchFamily="34" charset="0"/>
              </a:rPr>
              <a:t>particularist</a:t>
            </a:r>
            <a:r>
              <a:rPr lang="en-US" sz="1800" dirty="0">
                <a:effectLst/>
                <a:latin typeface="Calibri" panose="020F0502020204030204" pitchFamily="34" charset="0"/>
                <a:ea typeface="Calibri" panose="020F0502020204030204" pitchFamily="34" charset="0"/>
              </a:rPr>
              <a:t> empirical data. </a:t>
            </a:r>
          </a:p>
          <a:p>
            <a:pPr marL="800100" lvl="1" indent="-342900" algn="just" fontAlgn="base">
              <a:lnSpc>
                <a:spcPct val="125000"/>
              </a:lnSpc>
              <a:buFont typeface="Wingdings" panose="05000000000000000000" pitchFamily="2" charset="2"/>
              <a:buChar char="Ø"/>
            </a:pPr>
            <a:r>
              <a:rPr lang="en-US" dirty="0">
                <a:latin typeface="Calibri" panose="020F0502020204030204" pitchFamily="34" charset="0"/>
                <a:ea typeface="Times New Roman" panose="02020603050405020304" pitchFamily="18" charset="0"/>
              </a:rPr>
              <a:t>“The West as dominant method”</a:t>
            </a:r>
            <a:endParaRPr lang="en-FI" dirty="0"/>
          </a:p>
        </p:txBody>
      </p:sp>
    </p:spTree>
    <p:extLst>
      <p:ext uri="{BB962C8B-B14F-4D97-AF65-F5344CB8AC3E}">
        <p14:creationId xmlns:p14="http://schemas.microsoft.com/office/powerpoint/2010/main" val="2184758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045B93E-DAD0-45B8-9B46-4C2222D161AC}"/>
              </a:ext>
            </a:extLst>
          </p:cNvPr>
          <p:cNvSpPr txBox="1"/>
          <p:nvPr/>
        </p:nvSpPr>
        <p:spPr>
          <a:xfrm>
            <a:off x="102636" y="0"/>
            <a:ext cx="4135067" cy="473912"/>
          </a:xfrm>
          <a:prstGeom prst="rect">
            <a:avLst/>
          </a:prstGeom>
          <a:noFill/>
        </p:spPr>
        <p:txBody>
          <a:bodyPr wrap="square" rtlCol="0">
            <a:spAutoFit/>
          </a:bodyPr>
          <a:lstStyle/>
          <a:p>
            <a:pPr algn="just" fontAlgn="base">
              <a:lnSpc>
                <a:spcPct val="125000"/>
              </a:lnSpc>
            </a:pPr>
            <a:r>
              <a:rPr lang="en-GB" sz="2200" b="1" dirty="0">
                <a:solidFill>
                  <a:srgbClr val="0070C0"/>
                </a:solidFill>
                <a:latin typeface="Cambria" panose="02040503050406030204" pitchFamily="18" charset="0"/>
                <a:ea typeface="Cambria" panose="02040503050406030204" pitchFamily="18" charset="0"/>
              </a:rPr>
              <a:t>CHEN’S </a:t>
            </a:r>
            <a:r>
              <a:rPr lang="en-GB" sz="2200" b="1" dirty="0">
                <a:solidFill>
                  <a:srgbClr val="0070C0"/>
                </a:solidFill>
                <a:effectLst/>
                <a:latin typeface="Cambria" panose="02040503050406030204" pitchFamily="18" charset="0"/>
                <a:ea typeface="Cambria" panose="02040503050406030204" pitchFamily="18" charset="0"/>
              </a:rPr>
              <a:t>PROBLEMATIZATION</a:t>
            </a:r>
            <a:endParaRPr lang="en-FI" sz="2200" dirty="0">
              <a:solidFill>
                <a:srgbClr val="0070C0"/>
              </a:solidFill>
              <a:effectLst/>
              <a:latin typeface="Cambria" panose="02040503050406030204" pitchFamily="18" charset="0"/>
              <a:ea typeface="Cambria" panose="02040503050406030204" pitchFamily="18" charset="0"/>
            </a:endParaRPr>
          </a:p>
        </p:txBody>
      </p:sp>
      <p:graphicFrame>
        <p:nvGraphicFramePr>
          <p:cNvPr id="7" name="Diagram 6">
            <a:extLst>
              <a:ext uri="{FF2B5EF4-FFF2-40B4-BE49-F238E27FC236}">
                <a16:creationId xmlns:a16="http://schemas.microsoft.com/office/drawing/2014/main" id="{D34DDC97-8620-4FCC-89C1-43AB2AF8792A}"/>
              </a:ext>
            </a:extLst>
          </p:cNvPr>
          <p:cNvGraphicFramePr/>
          <p:nvPr>
            <p:extLst>
              <p:ext uri="{D42A27DB-BD31-4B8C-83A1-F6EECF244321}">
                <p14:modId xmlns:p14="http://schemas.microsoft.com/office/powerpoint/2010/main" val="2304010783"/>
              </p:ext>
            </p:extLst>
          </p:nvPr>
        </p:nvGraphicFramePr>
        <p:xfrm>
          <a:off x="-1847456" y="970388"/>
          <a:ext cx="9713167" cy="5234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5C657D60-CCAD-4976-AFCB-1570D4F7CCC6}"/>
              </a:ext>
            </a:extLst>
          </p:cNvPr>
          <p:cNvSpPr txBox="1"/>
          <p:nvPr/>
        </p:nvSpPr>
        <p:spPr>
          <a:xfrm>
            <a:off x="401216" y="562336"/>
            <a:ext cx="9078685" cy="404534"/>
          </a:xfrm>
          <a:prstGeom prst="rect">
            <a:avLst/>
          </a:prstGeom>
          <a:noFill/>
        </p:spPr>
        <p:txBody>
          <a:bodyPr wrap="square">
            <a:spAutoFit/>
          </a:bodyPr>
          <a:lstStyle/>
          <a:p>
            <a:pPr algn="just" fontAlgn="base">
              <a:lnSpc>
                <a:spcPct val="125000"/>
              </a:lnSpc>
            </a:pPr>
            <a:r>
              <a:rPr lang="en-US" dirty="0">
                <a:effectLst/>
                <a:latin typeface="Cambria" panose="02040503050406030204" pitchFamily="18" charset="0"/>
                <a:ea typeface="Cambria" panose="02040503050406030204" pitchFamily="18" charset="0"/>
              </a:rPr>
              <a:t>Several earlier strategies/arguments </a:t>
            </a:r>
            <a:r>
              <a:rPr lang="en-US" dirty="0">
                <a:latin typeface="Cambria" panose="02040503050406030204" pitchFamily="18" charset="0"/>
                <a:ea typeface="Cambria" panose="02040503050406030204" pitchFamily="18" charset="0"/>
              </a:rPr>
              <a:t>in postcolonial studies to </a:t>
            </a:r>
            <a:r>
              <a:rPr lang="en-US" dirty="0">
                <a:effectLst/>
                <a:latin typeface="Cambria" panose="02040503050406030204" pitchFamily="18" charset="0"/>
                <a:ea typeface="Cambria" panose="02040503050406030204" pitchFamily="18" charset="0"/>
              </a:rPr>
              <a:t>dealing with this situation.</a:t>
            </a:r>
            <a:r>
              <a:rPr lang="en-FI" dirty="0">
                <a:effectLst/>
                <a:latin typeface="Cambria" panose="02040503050406030204" pitchFamily="18" charset="0"/>
                <a:ea typeface="Cambria" panose="02040503050406030204" pitchFamily="18" charset="0"/>
              </a:rPr>
              <a:t> </a:t>
            </a:r>
          </a:p>
        </p:txBody>
      </p:sp>
      <p:sp>
        <p:nvSpPr>
          <p:cNvPr id="11" name="TextBox 10">
            <a:extLst>
              <a:ext uri="{FF2B5EF4-FFF2-40B4-BE49-F238E27FC236}">
                <a16:creationId xmlns:a16="http://schemas.microsoft.com/office/drawing/2014/main" id="{E4A0327A-611A-4DA3-B332-3B6566D6DF39}"/>
              </a:ext>
            </a:extLst>
          </p:cNvPr>
          <p:cNvSpPr txBox="1"/>
          <p:nvPr/>
        </p:nvSpPr>
        <p:spPr>
          <a:xfrm>
            <a:off x="6364254" y="1324575"/>
            <a:ext cx="5493396" cy="1789529"/>
          </a:xfrm>
          <a:prstGeom prst="rect">
            <a:avLst/>
          </a:prstGeom>
          <a:solidFill>
            <a:schemeClr val="tx2">
              <a:lumMod val="10000"/>
              <a:lumOff val="90000"/>
            </a:schemeClr>
          </a:solidFill>
        </p:spPr>
        <p:txBody>
          <a:bodyPr wrap="square">
            <a:spAutoFit/>
          </a:bodyPr>
          <a:lstStyle/>
          <a:p>
            <a:pPr algn="just" fontAlgn="base">
              <a:lnSpc>
                <a:spcPct val="125000"/>
              </a:lnSpc>
            </a:pPr>
            <a:r>
              <a:rPr lang="en-GB" sz="1800" dirty="0">
                <a:effectLst/>
                <a:latin typeface="Cambria" panose="02040503050406030204" pitchFamily="18" charset="0"/>
                <a:ea typeface="Cambria" panose="02040503050406030204" pitchFamily="18" charset="0"/>
              </a:rPr>
              <a:t>Popular limitations :</a:t>
            </a:r>
            <a:endParaRPr lang="en-FI" sz="1800" dirty="0">
              <a:effectLst/>
              <a:latin typeface="Cambria" panose="02040503050406030204" pitchFamily="18" charset="0"/>
              <a:ea typeface="Cambria" panose="02040503050406030204" pitchFamily="18" charset="0"/>
            </a:endParaRPr>
          </a:p>
          <a:p>
            <a:pPr marL="342900" lvl="0" indent="-342900" algn="just" fontAlgn="base">
              <a:lnSpc>
                <a:spcPct val="125000"/>
              </a:lnSpc>
              <a:buFont typeface="Symbol" panose="05050102010706020507" pitchFamily="18" charset="2"/>
              <a:buChar char=""/>
            </a:pPr>
            <a:r>
              <a:rPr lang="en-GB" sz="1800" dirty="0">
                <a:effectLst/>
                <a:latin typeface="Cambria" panose="02040503050406030204" pitchFamily="18" charset="0"/>
                <a:ea typeface="Cambria" panose="02040503050406030204" pitchFamily="18" charset="0"/>
              </a:rPr>
              <a:t>East and West </a:t>
            </a:r>
            <a:r>
              <a:rPr lang="en-US" sz="1800" dirty="0">
                <a:effectLst/>
                <a:latin typeface="Cambria" panose="02040503050406030204" pitchFamily="18" charset="0"/>
                <a:ea typeface="Cambria" panose="02040503050406030204" pitchFamily="18" charset="0"/>
              </a:rPr>
              <a:t>dichotomy &gt;&gt;&gt;</a:t>
            </a:r>
            <a:r>
              <a:rPr lang="en-GB" sz="1800" dirty="0">
                <a:effectLst/>
                <a:latin typeface="Cambria" panose="02040503050406030204" pitchFamily="18" charset="0"/>
                <a:ea typeface="Cambria" panose="02040503050406030204" pitchFamily="18" charset="0"/>
              </a:rPr>
              <a:t> </a:t>
            </a:r>
            <a:r>
              <a:rPr lang="en-US" sz="1800" dirty="0">
                <a:effectLst/>
                <a:latin typeface="Cambria" panose="02040503050406030204" pitchFamily="18" charset="0"/>
                <a:ea typeface="Cambria" panose="02040503050406030204" pitchFamily="18" charset="0"/>
              </a:rPr>
              <a:t>The discussion is framed as the East versus the West </a:t>
            </a:r>
            <a:endParaRPr lang="en-FI" sz="1800" dirty="0">
              <a:effectLst/>
              <a:latin typeface="Cambria" panose="02040503050406030204" pitchFamily="18" charset="0"/>
              <a:ea typeface="Cambria" panose="02040503050406030204" pitchFamily="18" charset="0"/>
            </a:endParaRPr>
          </a:p>
          <a:p>
            <a:pPr marL="342900" lvl="0" indent="-342900" algn="just" fontAlgn="base">
              <a:lnSpc>
                <a:spcPct val="125000"/>
              </a:lnSpc>
              <a:buFont typeface="Symbol" panose="05050102010706020507" pitchFamily="18" charset="2"/>
              <a:buChar char=""/>
            </a:pPr>
            <a:r>
              <a:rPr lang="en-US" sz="1800" dirty="0">
                <a:effectLst/>
                <a:latin typeface="Cambria" panose="02040503050406030204" pitchFamily="18" charset="0"/>
                <a:ea typeface="Cambria" panose="02040503050406030204" pitchFamily="18" charset="0"/>
              </a:rPr>
              <a:t>Obsessed with critique of the West &gt;&gt;&gt; Eurocentric anti-eurocentrism</a:t>
            </a:r>
            <a:r>
              <a:rPr lang="en-US" sz="1800" dirty="0">
                <a:solidFill>
                  <a:srgbClr val="222222"/>
                </a:solidFill>
                <a:effectLst/>
                <a:latin typeface="Cambria" panose="02040503050406030204" pitchFamily="18" charset="0"/>
                <a:ea typeface="Cambria" panose="02040503050406030204" pitchFamily="18" charset="0"/>
              </a:rPr>
              <a:t> </a:t>
            </a:r>
            <a:r>
              <a:rPr lang="en-GB" sz="1800" dirty="0">
                <a:solidFill>
                  <a:srgbClr val="222222"/>
                </a:solidFill>
                <a:effectLst/>
                <a:latin typeface="Cambria" panose="02040503050406030204" pitchFamily="18" charset="0"/>
                <a:ea typeface="Cambria" panose="02040503050406030204" pitchFamily="18" charset="0"/>
              </a:rPr>
              <a:t>(</a:t>
            </a:r>
            <a:r>
              <a:rPr lang="en-FI" sz="1800" dirty="0">
                <a:solidFill>
                  <a:srgbClr val="222222"/>
                </a:solidFill>
                <a:effectLst/>
                <a:latin typeface="Cambria" panose="02040503050406030204" pitchFamily="18" charset="0"/>
                <a:ea typeface="Cambria" panose="02040503050406030204" pitchFamily="18" charset="0"/>
              </a:rPr>
              <a:t>Wallerstein</a:t>
            </a:r>
            <a:r>
              <a:rPr lang="en-GB" sz="1800" dirty="0">
                <a:solidFill>
                  <a:srgbClr val="222222"/>
                </a:solidFill>
                <a:effectLst/>
                <a:latin typeface="Cambria" panose="02040503050406030204" pitchFamily="18" charset="0"/>
                <a:ea typeface="Cambria" panose="02040503050406030204" pitchFamily="18" charset="0"/>
              </a:rPr>
              <a:t>, 1997)</a:t>
            </a:r>
            <a:endParaRPr lang="en-FI" sz="1800" dirty="0">
              <a:effectLst/>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2EFABB86-03E3-43C1-9155-409AB2E19F3D}"/>
              </a:ext>
            </a:extLst>
          </p:cNvPr>
          <p:cNvSpPr txBox="1"/>
          <p:nvPr/>
        </p:nvSpPr>
        <p:spPr>
          <a:xfrm>
            <a:off x="6328483" y="3332930"/>
            <a:ext cx="5529167" cy="2308324"/>
          </a:xfrm>
          <a:prstGeom prst="rect">
            <a:avLst/>
          </a:prstGeom>
          <a:solidFill>
            <a:schemeClr val="tx2">
              <a:lumMod val="25000"/>
              <a:lumOff val="75000"/>
            </a:schemeClr>
          </a:solidFill>
        </p:spPr>
        <p:txBody>
          <a:bodyPr wrap="square">
            <a:spAutoFit/>
          </a:bodyPr>
          <a:lstStyle/>
          <a:p>
            <a:r>
              <a:rPr lang="en-US" sz="1800" i="1" dirty="0">
                <a:effectLst/>
                <a:latin typeface="Calibri" panose="020F0502020204030204" pitchFamily="34" charset="0"/>
                <a:ea typeface="Calibri" panose="020F0502020204030204" pitchFamily="34" charset="0"/>
              </a:rPr>
              <a:t>The West has become ‘the object of both desire and resentment.’ </a:t>
            </a:r>
          </a:p>
          <a:p>
            <a:endParaRPr lang="en-US" i="1" dirty="0">
              <a:latin typeface="Calibri" panose="020F0502020204030204" pitchFamily="34" charset="0"/>
              <a:ea typeface="Calibri" panose="020F0502020204030204" pitchFamily="34" charset="0"/>
            </a:endParaRPr>
          </a:p>
          <a:p>
            <a:r>
              <a:rPr lang="en-US" sz="1800" i="1" dirty="0">
                <a:effectLst/>
                <a:latin typeface="Calibri" panose="020F0502020204030204" pitchFamily="34" charset="0"/>
                <a:ea typeface="Calibri" panose="020F0502020204030204" pitchFamily="34" charset="0"/>
              </a:rPr>
              <a:t>In the Third world, the West is perceived as ‘An opposing entity, a system of reference, an object from which to learn, a point of measurement, a goal to catch up with, an intimate enemy, and sometimes an alibi for serious discussion and action.’</a:t>
            </a:r>
            <a:endParaRPr lang="en-FI" i="1" dirty="0"/>
          </a:p>
        </p:txBody>
      </p:sp>
    </p:spTree>
    <p:extLst>
      <p:ext uri="{BB962C8B-B14F-4D97-AF65-F5344CB8AC3E}">
        <p14:creationId xmlns:p14="http://schemas.microsoft.com/office/powerpoint/2010/main" val="451572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CA606B-372D-4C4A-9B57-EA34BE38A5B8}"/>
              </a:ext>
            </a:extLst>
          </p:cNvPr>
          <p:cNvSpPr txBox="1"/>
          <p:nvPr/>
        </p:nvSpPr>
        <p:spPr>
          <a:xfrm>
            <a:off x="102636" y="0"/>
            <a:ext cx="4833157" cy="473912"/>
          </a:xfrm>
          <a:prstGeom prst="rect">
            <a:avLst/>
          </a:prstGeom>
          <a:noFill/>
        </p:spPr>
        <p:txBody>
          <a:bodyPr wrap="square" rtlCol="0">
            <a:spAutoFit/>
          </a:bodyPr>
          <a:lstStyle/>
          <a:p>
            <a:pPr algn="just" fontAlgn="base">
              <a:lnSpc>
                <a:spcPct val="125000"/>
              </a:lnSpc>
            </a:pPr>
            <a:r>
              <a:rPr lang="en-GB" sz="2200" b="1" dirty="0">
                <a:solidFill>
                  <a:srgbClr val="0070C0"/>
                </a:solidFill>
                <a:latin typeface="Cambria" panose="02040503050406030204" pitchFamily="18" charset="0"/>
                <a:ea typeface="Cambria" panose="02040503050406030204" pitchFamily="18" charset="0"/>
              </a:rPr>
              <a:t>THE PROPOSED ‘ASIA AS METHOD’</a:t>
            </a:r>
            <a:endParaRPr lang="en-FI" sz="2200" dirty="0">
              <a:solidFill>
                <a:srgbClr val="0070C0"/>
              </a:solidFill>
              <a:effectLst/>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D7B1F593-59C9-408B-A421-CF51DE76C1C5}"/>
              </a:ext>
            </a:extLst>
          </p:cNvPr>
          <p:cNvSpPr txBox="1"/>
          <p:nvPr/>
        </p:nvSpPr>
        <p:spPr>
          <a:xfrm>
            <a:off x="286916" y="619392"/>
            <a:ext cx="11003124" cy="5973430"/>
          </a:xfrm>
          <a:prstGeom prst="rect">
            <a:avLst/>
          </a:prstGeom>
          <a:noFill/>
        </p:spPr>
        <p:txBody>
          <a:bodyPr wrap="square">
            <a:spAutoFit/>
          </a:bodyPr>
          <a:lstStyle/>
          <a:p>
            <a:pPr algn="just" fontAlgn="base">
              <a:lnSpc>
                <a:spcPct val="125000"/>
              </a:lnSpc>
            </a:pPr>
            <a:endParaRPr lang="en-US" dirty="0">
              <a:latin typeface="Cambria" panose="02040503050406030204" pitchFamily="18" charset="0"/>
              <a:ea typeface="Cambria" panose="02040503050406030204" pitchFamily="18" charset="0"/>
            </a:endParaRPr>
          </a:p>
          <a:p>
            <a:pPr algn="just" fontAlgn="base">
              <a:lnSpc>
                <a:spcPct val="125000"/>
              </a:lnSpc>
            </a:pPr>
            <a:r>
              <a:rPr lang="en-GB" b="1" dirty="0">
                <a:effectLst/>
                <a:latin typeface="Cambria" panose="02040503050406030204" pitchFamily="18" charset="0"/>
                <a:ea typeface="Cambria" panose="02040503050406030204" pitchFamily="18" charset="0"/>
              </a:rPr>
              <a:t>(1) </a:t>
            </a:r>
            <a:r>
              <a:rPr lang="en-FI" b="1" dirty="0">
                <a:effectLst/>
                <a:latin typeface="Cambria" panose="02040503050406030204" pitchFamily="18" charset="0"/>
                <a:ea typeface="Cambria" panose="02040503050406030204" pitchFamily="18" charset="0"/>
              </a:rPr>
              <a:t>A</a:t>
            </a:r>
            <a:r>
              <a:rPr lang="en-FI" dirty="0">
                <a:effectLst/>
                <a:latin typeface="Cambria" panose="02040503050406030204" pitchFamily="18" charset="0"/>
                <a:ea typeface="Cambria" panose="02040503050406030204" pitchFamily="18" charset="0"/>
              </a:rPr>
              <a:t> </a:t>
            </a:r>
            <a:r>
              <a:rPr lang="en-FI" b="1" dirty="0" err="1">
                <a:effectLst/>
                <a:latin typeface="Cambria" panose="02040503050406030204" pitchFamily="18" charset="0"/>
                <a:ea typeface="Cambria" panose="02040503050406030204" pitchFamily="18" charset="0"/>
              </a:rPr>
              <a:t>geocolonial</a:t>
            </a:r>
            <a:r>
              <a:rPr lang="en-FI" b="1" dirty="0">
                <a:effectLst/>
                <a:latin typeface="Cambria" panose="02040503050406030204" pitchFamily="18" charset="0"/>
                <a:ea typeface="Cambria" panose="02040503050406030204" pitchFamily="18" charset="0"/>
              </a:rPr>
              <a:t> historical </a:t>
            </a:r>
            <a:r>
              <a:rPr lang="en-GB" b="1" dirty="0">
                <a:effectLst/>
                <a:latin typeface="Cambria" panose="02040503050406030204" pitchFamily="18" charset="0"/>
                <a:ea typeface="Cambria" panose="02040503050406030204" pitchFamily="18" charset="0"/>
              </a:rPr>
              <a:t>approach to carefully consider the impacts of </a:t>
            </a:r>
            <a:r>
              <a:rPr lang="en-US" b="1" dirty="0">
                <a:latin typeface="Cambria" panose="02040503050406030204" pitchFamily="18" charset="0"/>
                <a:ea typeface="Cambria" panose="02040503050406030204" pitchFamily="18" charset="0"/>
              </a:rPr>
              <a:t>colonialism/imperialism/Cold War </a:t>
            </a:r>
            <a:endParaRPr lang="en-FI" dirty="0">
              <a:effectLst/>
              <a:latin typeface="Cambria" panose="02040503050406030204" pitchFamily="18" charset="0"/>
              <a:ea typeface="Cambria" panose="02040503050406030204" pitchFamily="18" charset="0"/>
            </a:endParaRPr>
          </a:p>
          <a:p>
            <a:pPr marL="342900" indent="-342900" algn="just" fontAlgn="base">
              <a:lnSpc>
                <a:spcPct val="125000"/>
              </a:lnSpc>
              <a:buFont typeface="Symbol" panose="05050102010706020507" pitchFamily="18" charset="2"/>
              <a:buChar char=""/>
            </a:pPr>
            <a:r>
              <a:rPr lang="en-US" dirty="0">
                <a:latin typeface="Cambria" panose="02040503050406030204" pitchFamily="18" charset="0"/>
                <a:ea typeface="Cambria" panose="02040503050406030204" pitchFamily="18" charset="0"/>
              </a:rPr>
              <a:t>The Western-centric structures in knowledge production and the challenges in overcome that situation show that historical influences of</a:t>
            </a:r>
            <a:r>
              <a:rPr lang="en-US" b="1" dirty="0">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colonialism/imperialism/Cold War are still there.</a:t>
            </a:r>
          </a:p>
          <a:p>
            <a:pPr marL="342900" lvl="0" indent="-342900" algn="just" fontAlgn="base">
              <a:lnSpc>
                <a:spcPct val="125000"/>
              </a:lnSpc>
              <a:buFont typeface="Symbol" panose="05050102010706020507" pitchFamily="18" charset="2"/>
              <a:buChar char=""/>
            </a:pPr>
            <a:r>
              <a:rPr lang="en-FI" dirty="0">
                <a:effectLst/>
                <a:latin typeface="Cambria" panose="02040503050406030204" pitchFamily="18" charset="0"/>
                <a:ea typeface="Cambria" panose="02040503050406030204" pitchFamily="18" charset="0"/>
              </a:rPr>
              <a:t>Study geographical spaces</a:t>
            </a:r>
            <a:r>
              <a:rPr lang="en-GB" dirty="0">
                <a:effectLst/>
                <a:latin typeface="Cambria" panose="02040503050406030204" pitchFamily="18" charset="0"/>
                <a:ea typeface="Cambria" panose="02040503050406030204" pitchFamily="18" charset="0"/>
              </a:rPr>
              <a:t> in the</a:t>
            </a:r>
            <a:r>
              <a:rPr lang="en-US" dirty="0">
                <a:effectLst/>
                <a:latin typeface="Cambria" panose="02040503050406030204" pitchFamily="18" charset="0"/>
                <a:ea typeface="Cambria" panose="02040503050406030204" pitchFamily="18" charset="0"/>
              </a:rPr>
              <a:t> </a:t>
            </a:r>
            <a:r>
              <a:rPr lang="en-FI" dirty="0">
                <a:effectLst/>
                <a:latin typeface="Cambria" panose="02040503050406030204" pitchFamily="18" charset="0"/>
                <a:ea typeface="Cambria" panose="02040503050406030204" pitchFamily="18" charset="0"/>
              </a:rPr>
              <a:t>formerly colonized world</a:t>
            </a:r>
            <a:r>
              <a:rPr lang="en-GB" dirty="0">
                <a:effectLst/>
                <a:latin typeface="Cambria" panose="02040503050406030204" pitchFamily="18" charset="0"/>
                <a:ea typeface="Cambria" panose="02040503050406030204" pitchFamily="18" charset="0"/>
              </a:rPr>
              <a:t>, carefully consider their socio-historical conditions to u</a:t>
            </a:r>
            <a:r>
              <a:rPr lang="en-FI" dirty="0" err="1">
                <a:effectLst/>
                <a:latin typeface="Cambria" panose="02040503050406030204" pitchFamily="18" charset="0"/>
                <a:ea typeface="Cambria" panose="02040503050406030204" pitchFamily="18" charset="0"/>
              </a:rPr>
              <a:t>nderstand</a:t>
            </a:r>
            <a:r>
              <a:rPr lang="en-GB" dirty="0">
                <a:effectLst/>
                <a:latin typeface="Cambria" panose="02040503050406030204" pitchFamily="18" charset="0"/>
                <a:ea typeface="Cambria" panose="02040503050406030204" pitchFamily="18" charset="0"/>
              </a:rPr>
              <a:t> their transformation in </a:t>
            </a:r>
            <a:r>
              <a:rPr lang="en-FI" dirty="0">
                <a:effectLst/>
                <a:latin typeface="Cambria" panose="02040503050406030204" pitchFamily="18" charset="0"/>
                <a:ea typeface="Cambria" panose="02040503050406030204" pitchFamily="18" charset="0"/>
              </a:rPr>
              <a:t>the new context of neoliberal globalization</a:t>
            </a:r>
            <a:r>
              <a:rPr lang="en-GB" dirty="0">
                <a:effectLst/>
                <a:latin typeface="Cambria" panose="02040503050406030204" pitchFamily="18" charset="0"/>
                <a:ea typeface="Cambria" panose="02040503050406030204" pitchFamily="18" charset="0"/>
              </a:rPr>
              <a:t>.</a:t>
            </a:r>
            <a:endParaRPr lang="en-FI" dirty="0">
              <a:effectLst/>
              <a:latin typeface="Cambria" panose="02040503050406030204" pitchFamily="18" charset="0"/>
              <a:ea typeface="Cambria" panose="02040503050406030204" pitchFamily="18" charset="0"/>
            </a:endParaRPr>
          </a:p>
          <a:p>
            <a:pPr>
              <a:lnSpc>
                <a:spcPct val="125000"/>
              </a:lnSpc>
              <a:spcAft>
                <a:spcPts val="800"/>
              </a:spcAft>
            </a:pPr>
            <a:endParaRPr lang="en-US" b="1" dirty="0">
              <a:effectLst/>
              <a:latin typeface="Cambria" panose="02040503050406030204" pitchFamily="18" charset="0"/>
              <a:ea typeface="Cambria" panose="02040503050406030204" pitchFamily="18" charset="0"/>
              <a:cs typeface="Calibri" panose="020F0502020204030204" pitchFamily="34" charset="0"/>
            </a:endParaRPr>
          </a:p>
          <a:p>
            <a:pPr>
              <a:lnSpc>
                <a:spcPct val="125000"/>
              </a:lnSpc>
              <a:spcAft>
                <a:spcPts val="800"/>
              </a:spcAft>
            </a:pPr>
            <a:r>
              <a:rPr lang="en-US" b="1" dirty="0">
                <a:effectLst/>
                <a:latin typeface="Cambria" panose="02040503050406030204" pitchFamily="18" charset="0"/>
                <a:ea typeface="Cambria" panose="02040503050406030204" pitchFamily="18" charset="0"/>
                <a:cs typeface="Calibri" panose="020F0502020204030204" pitchFamily="34" charset="0"/>
              </a:rPr>
              <a:t>(2) Internationalist localism</a:t>
            </a:r>
            <a:r>
              <a:rPr lang="en-US" dirty="0">
                <a:effectLst/>
                <a:latin typeface="Cambria" panose="02040503050406030204" pitchFamily="18" charset="0"/>
                <a:ea typeface="Cambria" panose="02040503050406030204" pitchFamily="18" charset="0"/>
                <a:cs typeface="Calibri" panose="020F0502020204030204" pitchFamily="34" charset="0"/>
              </a:rPr>
              <a:t> </a:t>
            </a:r>
            <a:endParaRPr lang="en-FI"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lnSpc>
                <a:spcPct val="125000"/>
              </a:lnSpc>
              <a:buFont typeface="Symbol" panose="05050102010706020507" pitchFamily="18" charset="2"/>
              <a:buChar char=""/>
            </a:pPr>
            <a:r>
              <a:rPr lang="en-US" dirty="0">
                <a:effectLst/>
                <a:latin typeface="Cambria" panose="02040503050406030204" pitchFamily="18" charset="0"/>
                <a:ea typeface="Cambria" panose="02040503050406030204" pitchFamily="18" charset="0"/>
                <a:cs typeface="Calibri" panose="020F0502020204030204" pitchFamily="34" charset="0"/>
              </a:rPr>
              <a:t>Respects the tradition and the existing base entities without essentializing it. </a:t>
            </a:r>
            <a:endParaRPr lang="en-FI"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lnSpc>
                <a:spcPct val="125000"/>
              </a:lnSpc>
              <a:buFont typeface="Symbol" panose="05050102010706020507" pitchFamily="18" charset="2"/>
              <a:buChar char=""/>
            </a:pPr>
            <a:r>
              <a:rPr lang="en-US" dirty="0">
                <a:effectLst/>
                <a:latin typeface="Cambria" panose="02040503050406030204" pitchFamily="18" charset="0"/>
                <a:ea typeface="Cambria" panose="02040503050406030204" pitchFamily="18" charset="0"/>
                <a:cs typeface="Calibri" panose="020F0502020204030204" pitchFamily="34" charset="0"/>
              </a:rPr>
              <a:t>Do not mobilize the resources of tradition simply to oppose the West or opposing external influences in the process of changes.</a:t>
            </a:r>
            <a:endParaRPr lang="en-FI"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lnSpc>
                <a:spcPct val="125000"/>
              </a:lnSpc>
              <a:spcAft>
                <a:spcPts val="800"/>
              </a:spcAft>
              <a:buFont typeface="Symbol" panose="05050102010706020507" pitchFamily="18" charset="2"/>
              <a:buChar char=""/>
            </a:pPr>
            <a:r>
              <a:rPr lang="en-US" dirty="0">
                <a:effectLst/>
                <a:latin typeface="Cambria" panose="02040503050406030204" pitchFamily="18" charset="0"/>
                <a:ea typeface="Cambria" panose="02040503050406030204" pitchFamily="18" charset="0"/>
                <a:cs typeface="Calibri" panose="020F0502020204030204" pitchFamily="34" charset="0"/>
              </a:rPr>
              <a:t>Pay attention to the process of </a:t>
            </a:r>
            <a:r>
              <a:rPr lang="en-US" b="1" dirty="0">
                <a:effectLst/>
                <a:latin typeface="Cambria" panose="02040503050406030204" pitchFamily="18" charset="0"/>
                <a:ea typeface="Cambria" panose="02040503050406030204" pitchFamily="18" charset="0"/>
                <a:cs typeface="Calibri" panose="020F0502020204030204" pitchFamily="34" charset="0"/>
              </a:rPr>
              <a:t>translations</a:t>
            </a:r>
            <a:r>
              <a:rPr lang="en-US" dirty="0">
                <a:effectLst/>
                <a:latin typeface="Cambria" panose="02040503050406030204" pitchFamily="18" charset="0"/>
                <a:ea typeface="Cambria" panose="02040503050406030204" pitchFamily="18" charset="0"/>
                <a:cs typeface="Calibri" panose="020F0502020204030204" pitchFamily="34" charset="0"/>
              </a:rPr>
              <a:t>, in which external</a:t>
            </a:r>
            <a:r>
              <a:rPr lang="en-US" b="1" dirty="0">
                <a:effectLst/>
                <a:latin typeface="Cambria" panose="02040503050406030204" pitchFamily="18" charset="0"/>
                <a:ea typeface="Cambria" panose="02040503050406030204" pitchFamily="18" charset="0"/>
                <a:cs typeface="Calibri" panose="020F0502020204030204" pitchFamily="34" charset="0"/>
              </a:rPr>
              <a:t> </a:t>
            </a:r>
            <a:r>
              <a:rPr lang="en-US" dirty="0">
                <a:effectLst/>
                <a:latin typeface="Cambria" panose="02040503050406030204" pitchFamily="18" charset="0"/>
                <a:ea typeface="Cambria" panose="02040503050406030204" pitchFamily="18" charset="0"/>
                <a:cs typeface="Calibri" panose="020F0502020204030204" pitchFamily="34" charset="0"/>
              </a:rPr>
              <a:t>ideas are organically embedded in the local social space.</a:t>
            </a:r>
            <a:endParaRPr lang="en-GB" dirty="0">
              <a:latin typeface="Cambria" panose="02040503050406030204" pitchFamily="18" charset="0"/>
              <a:ea typeface="Cambria" panose="02040503050406030204" pitchFamily="18" charset="0"/>
              <a:cs typeface="Times New Roman" panose="02020603050405020304" pitchFamily="18" charset="0"/>
            </a:endParaRPr>
          </a:p>
          <a:p>
            <a:pPr lvl="0" algn="just">
              <a:lnSpc>
                <a:spcPct val="125000"/>
              </a:lnSpc>
              <a:spcAft>
                <a:spcPts val="800"/>
              </a:spcAft>
            </a:pPr>
            <a:r>
              <a:rPr lang="en-US" dirty="0">
                <a:effectLst/>
                <a:latin typeface="Cambria" panose="02040503050406030204" pitchFamily="18" charset="0"/>
                <a:ea typeface="Cambria" panose="02040503050406030204" pitchFamily="18" charset="0"/>
              </a:rPr>
              <a:t>&gt;&gt;&gt;Local but also transborder, regional, and even </a:t>
            </a:r>
            <a:r>
              <a:rPr lang="en-US" dirty="0">
                <a:latin typeface="Cambria" panose="02040503050406030204" pitchFamily="18" charset="0"/>
                <a:ea typeface="Cambria" panose="02040503050406030204" pitchFamily="18" charset="0"/>
              </a:rPr>
              <a:t>international</a:t>
            </a:r>
            <a:endParaRPr lang="en-FI" dirty="0">
              <a:latin typeface="Cambria" panose="02040503050406030204" pitchFamily="18" charset="0"/>
              <a:ea typeface="Cambria" panose="02040503050406030204" pitchFamily="18" charset="0"/>
            </a:endParaRPr>
          </a:p>
          <a:p>
            <a:endParaRPr lang="en-FI"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2256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CA606B-372D-4C4A-9B57-EA34BE38A5B8}"/>
              </a:ext>
            </a:extLst>
          </p:cNvPr>
          <p:cNvSpPr txBox="1"/>
          <p:nvPr/>
        </p:nvSpPr>
        <p:spPr>
          <a:xfrm>
            <a:off x="102636" y="0"/>
            <a:ext cx="4911815" cy="473912"/>
          </a:xfrm>
          <a:prstGeom prst="rect">
            <a:avLst/>
          </a:prstGeom>
          <a:noFill/>
        </p:spPr>
        <p:txBody>
          <a:bodyPr wrap="square" rtlCol="0">
            <a:spAutoFit/>
          </a:bodyPr>
          <a:lstStyle/>
          <a:p>
            <a:pPr algn="just" fontAlgn="base">
              <a:lnSpc>
                <a:spcPct val="125000"/>
              </a:lnSpc>
            </a:pPr>
            <a:r>
              <a:rPr lang="en-GB" sz="2200" b="1" dirty="0">
                <a:solidFill>
                  <a:srgbClr val="0070C0"/>
                </a:solidFill>
                <a:latin typeface="Cambria" panose="02040503050406030204" pitchFamily="18" charset="0"/>
                <a:ea typeface="Cambria" panose="02040503050406030204" pitchFamily="18" charset="0"/>
              </a:rPr>
              <a:t>THE PROPOSED ‘ASIA AS METHOD’</a:t>
            </a:r>
            <a:endParaRPr lang="en-FI" sz="2200" dirty="0">
              <a:solidFill>
                <a:srgbClr val="0070C0"/>
              </a:solidFill>
              <a:effectLst/>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E8A62785-6B2C-412B-A7A3-E17056A01F50}"/>
              </a:ext>
            </a:extLst>
          </p:cNvPr>
          <p:cNvSpPr txBox="1"/>
          <p:nvPr/>
        </p:nvSpPr>
        <p:spPr>
          <a:xfrm>
            <a:off x="321054" y="693192"/>
            <a:ext cx="11308702" cy="2902911"/>
          </a:xfrm>
          <a:prstGeom prst="rect">
            <a:avLst/>
          </a:prstGeom>
          <a:noFill/>
        </p:spPr>
        <p:txBody>
          <a:bodyPr wrap="square">
            <a:spAutoFit/>
          </a:bodyPr>
          <a:lstStyle/>
          <a:p>
            <a:pPr algn="just">
              <a:lnSpc>
                <a:spcPct val="125000"/>
              </a:lnSpc>
              <a:spcAft>
                <a:spcPts val="800"/>
              </a:spcAft>
            </a:pPr>
            <a:r>
              <a:rPr lang="en-US" b="1" dirty="0">
                <a:effectLst/>
                <a:latin typeface="Cambria" panose="02040503050406030204" pitchFamily="18" charset="0"/>
                <a:ea typeface="Cambria" panose="02040503050406030204" pitchFamily="18" charset="0"/>
                <a:cs typeface="Calibri" panose="020F0502020204030204" pitchFamily="34" charset="0"/>
              </a:rPr>
              <a:t>(1) + (2): The discussion of Nationalism and Globalization</a:t>
            </a:r>
            <a:endParaRPr lang="en-FI"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fontAlgn="base">
              <a:lnSpc>
                <a:spcPct val="125000"/>
              </a:lnSpc>
              <a:buFont typeface="Symbol" panose="05050102010706020507" pitchFamily="18" charset="2"/>
              <a:buChar char=""/>
            </a:pPr>
            <a:r>
              <a:rPr lang="en-GB" dirty="0">
                <a:effectLst/>
                <a:latin typeface="Cambria" panose="02040503050406030204" pitchFamily="18" charset="0"/>
                <a:ea typeface="Cambria" panose="02040503050406030204" pitchFamily="18" charset="0"/>
              </a:rPr>
              <a:t>Globalization may go with risks</a:t>
            </a:r>
            <a:endParaRPr lang="en-FI" dirty="0">
              <a:effectLst/>
              <a:latin typeface="Cambria" panose="02040503050406030204" pitchFamily="18" charset="0"/>
              <a:ea typeface="Cambria" panose="02040503050406030204" pitchFamily="18" charset="0"/>
            </a:endParaRPr>
          </a:p>
          <a:p>
            <a:pPr marL="800100" lvl="1" indent="-342900" algn="just" fontAlgn="base">
              <a:lnSpc>
                <a:spcPct val="125000"/>
              </a:lnSpc>
              <a:buFont typeface="Wingdings" panose="05000000000000000000" pitchFamily="2" charset="2"/>
              <a:buChar char=""/>
            </a:pPr>
            <a:r>
              <a:rPr lang="en-GB" dirty="0">
                <a:effectLst/>
                <a:latin typeface="Cambria" panose="02040503050406030204" pitchFamily="18" charset="0"/>
                <a:ea typeface="Cambria" panose="02040503050406030204" pitchFamily="18" charset="0"/>
              </a:rPr>
              <a:t>Capital-driven forces may colonize all spaces on the earth under the name of (unchecked) freedom. </a:t>
            </a:r>
            <a:endParaRPr lang="en-FI" dirty="0">
              <a:effectLst/>
              <a:latin typeface="Cambria" panose="02040503050406030204" pitchFamily="18" charset="0"/>
              <a:ea typeface="Cambria" panose="02040503050406030204" pitchFamily="18" charset="0"/>
            </a:endParaRPr>
          </a:p>
          <a:p>
            <a:pPr marL="800100" lvl="1" indent="-342900" algn="just" fontAlgn="base">
              <a:lnSpc>
                <a:spcPct val="125000"/>
              </a:lnSpc>
              <a:buFont typeface="Wingdings" panose="05000000000000000000" pitchFamily="2" charset="2"/>
              <a:buChar char=""/>
            </a:pPr>
            <a:r>
              <a:rPr lang="en-GB" dirty="0">
                <a:effectLst/>
                <a:latin typeface="Cambria" panose="02040503050406030204" pitchFamily="18" charset="0"/>
                <a:ea typeface="Cambria" panose="02040503050406030204" pitchFamily="18" charset="0"/>
              </a:rPr>
              <a:t>Unequal power relations can be intensified leading to new form of imperialism</a:t>
            </a:r>
            <a:endParaRPr lang="en-FI" dirty="0">
              <a:effectLst/>
              <a:latin typeface="Cambria" panose="02040503050406030204" pitchFamily="18" charset="0"/>
              <a:ea typeface="Cambria" panose="02040503050406030204" pitchFamily="18" charset="0"/>
            </a:endParaRPr>
          </a:p>
          <a:p>
            <a:pPr marL="342900" lvl="0" indent="-342900" algn="just" fontAlgn="base">
              <a:lnSpc>
                <a:spcPct val="125000"/>
              </a:lnSpc>
              <a:buFont typeface="Symbol" panose="05050102010706020507" pitchFamily="18" charset="2"/>
              <a:buChar char=""/>
            </a:pPr>
            <a:r>
              <a:rPr lang="en-GB" dirty="0">
                <a:effectLst/>
                <a:latin typeface="Cambria" panose="02040503050406030204" pitchFamily="18" charset="0"/>
                <a:ea typeface="Cambria" panose="02040503050406030204" pitchFamily="18" charset="0"/>
              </a:rPr>
              <a:t>A thorough look into nationalism is inevitable in  the discussion of the intersecting processes of De-colonialism, De-</a:t>
            </a:r>
            <a:r>
              <a:rPr lang="en-GB" dirty="0" err="1">
                <a:effectLst/>
                <a:latin typeface="Cambria" panose="02040503050406030204" pitchFamily="18" charset="0"/>
                <a:ea typeface="Cambria" panose="02040503050406030204" pitchFamily="18" charset="0"/>
              </a:rPr>
              <a:t>imperalism</a:t>
            </a:r>
            <a:r>
              <a:rPr lang="en-GB" dirty="0">
                <a:effectLst/>
                <a:latin typeface="Cambria" panose="02040503050406030204" pitchFamily="18" charset="0"/>
                <a:ea typeface="Cambria" panose="02040503050406030204" pitchFamily="18" charset="0"/>
              </a:rPr>
              <a:t> and De-Cold war &gt;&gt;&gt; A total negation of nationalism is nothing but escapism. </a:t>
            </a:r>
            <a:endParaRPr lang="en-FI" dirty="0">
              <a:effectLst/>
              <a:latin typeface="Cambria" panose="02040503050406030204" pitchFamily="18" charset="0"/>
              <a:ea typeface="Cambria" panose="02040503050406030204" pitchFamily="18" charset="0"/>
            </a:endParaRPr>
          </a:p>
          <a:p>
            <a:pPr marL="800100" lvl="1" indent="-342900" algn="just" fontAlgn="base">
              <a:lnSpc>
                <a:spcPct val="125000"/>
              </a:lnSpc>
              <a:buFont typeface="Wingdings" panose="05000000000000000000" pitchFamily="2" charset="2"/>
              <a:buChar char=""/>
            </a:pPr>
            <a:r>
              <a:rPr lang="en-GB" dirty="0">
                <a:effectLst/>
                <a:latin typeface="Cambria" panose="02040503050406030204" pitchFamily="18" charset="0"/>
                <a:ea typeface="Cambria" panose="02040503050406030204" pitchFamily="18" charset="0"/>
              </a:rPr>
              <a:t>Look at local histories to understand the different effects that nationalism played in different locations. </a:t>
            </a:r>
            <a:endParaRPr lang="en-GB" dirty="0">
              <a:latin typeface="Cambria" panose="02040503050406030204" pitchFamily="18" charset="0"/>
              <a:ea typeface="Cambria" panose="02040503050406030204" pitchFamily="18" charset="0"/>
            </a:endParaRPr>
          </a:p>
          <a:p>
            <a:pPr marL="800100" lvl="1" indent="-342900" algn="just" fontAlgn="base">
              <a:lnSpc>
                <a:spcPct val="125000"/>
              </a:lnSpc>
              <a:buFont typeface="Wingdings" panose="05000000000000000000" pitchFamily="2" charset="2"/>
              <a:buChar char=""/>
            </a:pPr>
            <a:r>
              <a:rPr lang="en-GB" dirty="0">
                <a:effectLst/>
                <a:latin typeface="Cambria" panose="02040503050406030204" pitchFamily="18" charset="0"/>
                <a:ea typeface="Cambria" panose="02040503050406030204" pitchFamily="18" charset="0"/>
              </a:rPr>
              <a:t>Reflect on the position of nationalism as a part of our complexed subjectivity</a:t>
            </a:r>
            <a:endParaRPr lang="en-FI"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05458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CA606B-372D-4C4A-9B57-EA34BE38A5B8}"/>
              </a:ext>
            </a:extLst>
          </p:cNvPr>
          <p:cNvSpPr txBox="1"/>
          <p:nvPr/>
        </p:nvSpPr>
        <p:spPr>
          <a:xfrm>
            <a:off x="102637" y="0"/>
            <a:ext cx="4803660" cy="473912"/>
          </a:xfrm>
          <a:prstGeom prst="rect">
            <a:avLst/>
          </a:prstGeom>
          <a:noFill/>
        </p:spPr>
        <p:txBody>
          <a:bodyPr wrap="square" rtlCol="0">
            <a:spAutoFit/>
          </a:bodyPr>
          <a:lstStyle/>
          <a:p>
            <a:pPr algn="just" fontAlgn="base">
              <a:lnSpc>
                <a:spcPct val="125000"/>
              </a:lnSpc>
            </a:pPr>
            <a:r>
              <a:rPr lang="en-GB" sz="2200" b="1" dirty="0">
                <a:solidFill>
                  <a:srgbClr val="0070C0"/>
                </a:solidFill>
                <a:latin typeface="Cambria" panose="02040503050406030204" pitchFamily="18" charset="0"/>
                <a:ea typeface="Cambria" panose="02040503050406030204" pitchFamily="18" charset="0"/>
              </a:rPr>
              <a:t>THE PROPOSED ‘ASIA AS METHOD’</a:t>
            </a:r>
            <a:endParaRPr lang="en-FI" sz="2200" dirty="0">
              <a:solidFill>
                <a:srgbClr val="0070C0"/>
              </a:solidFill>
              <a:effectLst/>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9C342BFF-B3D6-495C-8A7F-0CB3E5476CAD}"/>
              </a:ext>
            </a:extLst>
          </p:cNvPr>
          <p:cNvSpPr txBox="1"/>
          <p:nvPr/>
        </p:nvSpPr>
        <p:spPr>
          <a:xfrm>
            <a:off x="233266" y="662412"/>
            <a:ext cx="11171853" cy="1900520"/>
          </a:xfrm>
          <a:prstGeom prst="rect">
            <a:avLst/>
          </a:prstGeom>
          <a:noFill/>
        </p:spPr>
        <p:txBody>
          <a:bodyPr wrap="square">
            <a:spAutoFit/>
          </a:bodyPr>
          <a:lstStyle/>
          <a:p>
            <a:pPr algn="just" fontAlgn="base">
              <a:lnSpc>
                <a:spcPct val="125000"/>
              </a:lnSpc>
              <a:spcAft>
                <a:spcPts val="8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(3) Subjectivity:</a:t>
            </a:r>
            <a:endParaRPr lang="en-FI"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25000"/>
              </a:lnSpc>
              <a:buFont typeface="Calibri" panose="020F0502020204030204" pitchFamily="34" charset="0"/>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Decolonization in knowledge production require us to free our mind from the obsession toward the West &gt;&gt;&gt; look into the inner logic of our own local societies and self-analyze to reflect on our own subjectivity.</a:t>
            </a:r>
            <a:endParaRPr lang="en-FI"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fontAlgn="base">
              <a:lnSpc>
                <a:spcPct val="125000"/>
              </a:lnSpc>
              <a:spcAft>
                <a:spcPts val="800"/>
              </a:spcAft>
              <a:buFont typeface="Calibri" panose="020F0502020204030204" pitchFamily="34" charset="0"/>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Ground ourselves in the cultures of our own: Doing studies in relation to our own living spaces, address the issues arising out of our own environments, try to apply our local logic to understand these issues.</a:t>
            </a:r>
            <a:endParaRPr lang="en-FI"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3F375D0-54B8-437E-8235-9FD1344AFEF3}"/>
              </a:ext>
            </a:extLst>
          </p:cNvPr>
          <p:cNvSpPr txBox="1"/>
          <p:nvPr/>
        </p:nvSpPr>
        <p:spPr>
          <a:xfrm>
            <a:off x="233265" y="2742904"/>
            <a:ext cx="11171853" cy="2694135"/>
          </a:xfrm>
          <a:prstGeom prst="rect">
            <a:avLst/>
          </a:prstGeom>
          <a:noFill/>
        </p:spPr>
        <p:txBody>
          <a:bodyPr wrap="square">
            <a:spAutoFit/>
          </a:bodyPr>
          <a:lstStyle/>
          <a:p>
            <a:pPr algn="just" fontAlgn="base">
              <a:lnSpc>
                <a:spcPct val="125000"/>
              </a:lnSpc>
              <a:spcAft>
                <a:spcPts val="800"/>
              </a:spcAft>
            </a:pPr>
            <a:r>
              <a:rPr lang="en-FI" sz="1800" b="1" dirty="0">
                <a:effectLst/>
                <a:latin typeface="Calibri" panose="020F0502020204030204" pitchFamily="34" charset="0"/>
                <a:ea typeface="Times New Roman" panose="02020603050405020304" pitchFamily="18" charset="0"/>
                <a:cs typeface="Calibri" panose="020F0502020204030204" pitchFamily="34" charset="0"/>
              </a:rPr>
              <a:t>(</a:t>
            </a:r>
            <a:r>
              <a:rPr lang="en-GB" sz="1800" b="1" dirty="0">
                <a:effectLst/>
                <a:latin typeface="Calibri" panose="020F0502020204030204" pitchFamily="34" charset="0"/>
                <a:ea typeface="Times New Roman" panose="02020603050405020304" pitchFamily="18" charset="0"/>
                <a:cs typeface="Calibri" panose="020F0502020204030204" pitchFamily="34" charset="0"/>
              </a:rPr>
              <a:t>4</a:t>
            </a:r>
            <a:r>
              <a:rPr lang="en-FI" sz="1800" b="1" dirty="0">
                <a:effectLst/>
                <a:latin typeface="Calibri" panose="020F0502020204030204" pitchFamily="34" charset="0"/>
                <a:ea typeface="Times New Roman" panose="02020603050405020304" pitchFamily="18" charset="0"/>
                <a:cs typeface="Calibri" panose="020F0502020204030204" pitchFamily="34" charset="0"/>
              </a:rPr>
              <a:t>) Inter-referencing and Multiplying references frame</a:t>
            </a:r>
            <a:r>
              <a:rPr lang="en-FI" sz="1800" dirty="0">
                <a:effectLst/>
                <a:latin typeface="Calibri" panose="020F0502020204030204" pitchFamily="34" charset="0"/>
                <a:ea typeface="Times New Roman" panose="02020603050405020304" pitchFamily="18" charset="0"/>
                <a:cs typeface="Calibri" panose="020F0502020204030204" pitchFamily="34" charset="0"/>
              </a:rPr>
              <a:t> </a:t>
            </a:r>
            <a:r>
              <a:rPr lang="en-FI" sz="1800" b="1" dirty="0">
                <a:effectLst/>
                <a:latin typeface="Calibri" panose="020F0502020204030204" pitchFamily="34" charset="0"/>
                <a:ea typeface="Times New Roman" panose="02020603050405020304" pitchFamily="18" charset="0"/>
                <a:cs typeface="Calibri" panose="020F0502020204030204" pitchFamily="34" charset="0"/>
              </a:rPr>
              <a:t>to go beyond ‘the West as method’</a:t>
            </a:r>
            <a:endParaRPr lang="en-FI" sz="16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25000"/>
              </a:lnSpc>
              <a:buFont typeface="Calibri" panose="020F0502020204030204" pitchFamily="34" charset="0"/>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Shifting points of reference to different parts of Asia. Societies in Asia to become one another’s reference points. </a:t>
            </a:r>
            <a:endParaRPr lang="en-FI"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fontAlgn="base">
              <a:lnSpc>
                <a:spcPct val="125000"/>
              </a:lnSpc>
              <a:spcAft>
                <a:spcPts val="800"/>
              </a:spcAft>
              <a:buFont typeface="Calibri" panose="020F0502020204030204" pitchFamily="34" charset="0"/>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By looking at how (Asian) societies deal with problems similar to our own &gt;&gt;&gt; Facilitate a different understanding of the self and of the region &gt;&gt;&gt; Rebuilt subjectivity.</a:t>
            </a:r>
            <a:endParaRPr lang="en-FI"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fontAlgn="base">
              <a:lnSpc>
                <a:spcPct val="125000"/>
              </a:lnSpc>
              <a:buFont typeface="Calibri" panose="020F0502020204030204" pitchFamily="34" charset="0"/>
              <a:buChar char="•"/>
            </a:pPr>
            <a:r>
              <a:rPr lang="en-US" dirty="0">
                <a:latin typeface="Calibri" panose="020F0502020204030204" pitchFamily="34" charset="0"/>
                <a:ea typeface="Times New Roman" panose="02020603050405020304" pitchFamily="18" charset="0"/>
              </a:rPr>
              <a:t>There is no desire to stress the distinctiveness and the East-West binary </a:t>
            </a:r>
          </a:p>
          <a:p>
            <a:pPr lvl="0" algn="just" fontAlgn="base">
              <a:lnSpc>
                <a:spcPct val="125000"/>
              </a:lnSpc>
            </a:pPr>
            <a:r>
              <a:rPr lang="en-US" dirty="0">
                <a:latin typeface="Calibri" panose="020F0502020204030204" pitchFamily="34" charset="0"/>
                <a:ea typeface="Times New Roman" panose="02020603050405020304" pitchFamily="18" charset="0"/>
              </a:rPr>
              <a:t>&gt;&gt;&gt; Recognizes </a:t>
            </a:r>
            <a:r>
              <a:rPr lang="en-US" sz="1800" dirty="0">
                <a:effectLst/>
                <a:latin typeface="Calibri" panose="020F0502020204030204" pitchFamily="34" charset="0"/>
                <a:ea typeface="Times New Roman" panose="02020603050405020304" pitchFamily="18" charset="0"/>
              </a:rPr>
              <a:t>that many elements of the West have become internal to base-entities in Asia</a:t>
            </a:r>
          </a:p>
          <a:p>
            <a:pPr lvl="0" algn="just" fontAlgn="base">
              <a:lnSpc>
                <a:spcPct val="125000"/>
              </a:lnSpc>
            </a:pPr>
            <a:r>
              <a:rPr lang="en-US" sz="1800" dirty="0">
                <a:effectLst/>
                <a:latin typeface="Calibri" panose="020F0502020204030204" pitchFamily="34" charset="0"/>
                <a:ea typeface="Times New Roman" panose="02020603050405020304" pitchFamily="18" charset="0"/>
              </a:rPr>
              <a:t>&gt;&gt;&gt; Consider the West only as a layer in multiple layers of our subjectivity.</a:t>
            </a:r>
            <a:endParaRPr lang="en-FI"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12018041"/>
      </p:ext>
    </p:extLst>
  </p:cSld>
  <p:clrMapOvr>
    <a:masterClrMapping/>
  </p:clrMapOvr>
</p:sld>
</file>

<file path=ppt/theme/theme1.xml><?xml version="1.0" encoding="utf-8"?>
<a:theme xmlns:a="http://schemas.openxmlformats.org/drawingml/2006/main" name="BlocksVTI">
  <a:themeElements>
    <a:clrScheme name="Blocks">
      <a:dk1>
        <a:sysClr val="windowText" lastClr="000000"/>
      </a:dk1>
      <a:lt1>
        <a:sysClr val="window" lastClr="FFFFFF"/>
      </a:lt1>
      <a:dk2>
        <a:srgbClr val="1B3843"/>
      </a:dk2>
      <a:lt2>
        <a:srgbClr val="F2F3F1"/>
      </a:lt2>
      <a:accent1>
        <a:srgbClr val="7A8592"/>
      </a:accent1>
      <a:accent2>
        <a:srgbClr val="8C8C96"/>
      </a:accent2>
      <a:accent3>
        <a:srgbClr val="7A6C76"/>
      </a:accent3>
      <a:accent4>
        <a:srgbClr val="A7AA9D"/>
      </a:accent4>
      <a:accent5>
        <a:srgbClr val="63787F"/>
      </a:accent5>
      <a:accent6>
        <a:srgbClr val="889DA5"/>
      </a:accent6>
      <a:hlink>
        <a:srgbClr val="71819B"/>
      </a:hlink>
      <a:folHlink>
        <a:srgbClr val="7E8B85"/>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sVTI" id="{31656FE6-20D8-4105-85EA-706EC9332BE9}" vid="{039DFFC9-9B25-4063-9235-B287A446F5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TotalTime>
  <Words>2331</Words>
  <Application>Microsoft Office PowerPoint</Application>
  <PresentationFormat>Laajakuva</PresentationFormat>
  <Paragraphs>154</Paragraphs>
  <Slides>18</Slides>
  <Notes>4</Notes>
  <HiddenSlides>0</HiddenSlides>
  <MMClips>0</MMClips>
  <ScaleCrop>false</ScaleCrop>
  <HeadingPairs>
    <vt:vector size="4" baseType="variant">
      <vt:variant>
        <vt:lpstr>Teema</vt:lpstr>
      </vt:variant>
      <vt:variant>
        <vt:i4>1</vt:i4>
      </vt:variant>
      <vt:variant>
        <vt:lpstr>Dian otsikot</vt:lpstr>
      </vt:variant>
      <vt:variant>
        <vt:i4>18</vt:i4>
      </vt:variant>
    </vt:vector>
  </HeadingPairs>
  <TitlesOfParts>
    <vt:vector size="19" baseType="lpstr">
      <vt:lpstr>BlocksVTI</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Tram Ninh</dc:creator>
  <cp:lastModifiedBy>Tram Ninh</cp:lastModifiedBy>
  <cp:revision>24</cp:revision>
  <dcterms:created xsi:type="dcterms:W3CDTF">2022-01-26T03:13:02Z</dcterms:created>
  <dcterms:modified xsi:type="dcterms:W3CDTF">2022-03-29T11:16:50Z</dcterms:modified>
</cp:coreProperties>
</file>