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1" r:id="rId5"/>
    <p:sldId id="260" r:id="rId6"/>
    <p:sldId id="263" r:id="rId7"/>
    <p:sldId id="258" r:id="rId8"/>
    <p:sldId id="264" r:id="rId9"/>
    <p:sldId id="265" r:id="rId10"/>
    <p:sldId id="269" r:id="rId11"/>
    <p:sldId id="270" r:id="rId12"/>
    <p:sldId id="271" r:id="rId13"/>
    <p:sldId id="268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18E"/>
    <a:srgbClr val="99195E"/>
    <a:srgbClr val="FA9A0E"/>
    <a:srgbClr val="EBB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3792" autoAdjust="0"/>
  </p:normalViewPr>
  <p:slideViewPr>
    <p:cSldViewPr snapToGrid="0">
      <p:cViewPr varScale="1">
        <p:scale>
          <a:sx n="76" d="100"/>
          <a:sy n="76" d="100"/>
        </p:scale>
        <p:origin x="12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tuni-my.sharepoint.com/personal/jenni_j_leppanen_tuni_fi/Documents/updated_table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nni\Documents\Workfiles\updated_table_hom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tuni-my.sharepoint.com/personal/jenni_j_leppanen_tuni_fi/Documents/updated_table%20(1)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77718938993672E-2"/>
          <c:y val="7.7183154883330052E-2"/>
          <c:w val="0.60730174894903577"/>
          <c:h val="0.8351751123150060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85-4AE6-BB73-EA9B7DDE8B1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85-4AE6-BB73-EA9B7DDE8B1E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85-4AE6-BB73-EA9B7DDE8B1E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85-4AE6-BB73-EA9B7DDE8B1E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185-4AE6-BB73-EA9B7DDE8B1E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185-4AE6-BB73-EA9B7DDE8B1E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185-4AE6-BB73-EA9B7DDE8B1E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185-4AE6-BB73-EA9B7DDE8B1E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185-4AE6-BB73-EA9B7DDE8B1E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185-4AE6-BB73-EA9B7DDE8B1E}"/>
              </c:ext>
            </c:extLst>
          </c:dPt>
          <c:dPt>
            <c:idx val="10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3185-4AE6-BB73-EA9B7DDE8B1E}"/>
              </c:ext>
            </c:extLst>
          </c:dPt>
          <c:dPt>
            <c:idx val="11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3185-4AE6-BB73-EA9B7DDE8B1E}"/>
              </c:ext>
            </c:extLst>
          </c:dPt>
          <c:dPt>
            <c:idx val="1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3185-4AE6-BB73-EA9B7DDE8B1E}"/>
              </c:ext>
            </c:extLst>
          </c:dPt>
          <c:dPt>
            <c:idx val="1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3185-4AE6-BB73-EA9B7DDE8B1E}"/>
              </c:ext>
            </c:extLst>
          </c:dPt>
          <c:dLbls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3185-4AE6-BB73-EA9B7DDE8B1E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3185-4AE6-BB73-EA9B7DDE8B1E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3185-4AE6-BB73-EA9B7DDE8B1E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3185-4AE6-BB73-EA9B7DDE8B1E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3185-4AE6-BB73-EA9B7DDE8B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updated_table!$Y$2:$Y$15</c:f>
              <c:strCache>
                <c:ptCount val="14"/>
                <c:pt idx="0">
                  <c:v>digestive system</c:v>
                </c:pt>
                <c:pt idx="1">
                  <c:v>nervous system</c:v>
                </c:pt>
                <c:pt idx="2">
                  <c:v>reproductive system</c:v>
                </c:pt>
                <c:pt idx="3">
                  <c:v>cardiovascular system</c:v>
                </c:pt>
                <c:pt idx="4">
                  <c:v>immune system</c:v>
                </c:pt>
                <c:pt idx="5">
                  <c:v>respiratory system</c:v>
                </c:pt>
                <c:pt idx="6">
                  <c:v>urinary system</c:v>
                </c:pt>
                <c:pt idx="7">
                  <c:v>endocrine system</c:v>
                </c:pt>
                <c:pt idx="8">
                  <c:v>exocrine system</c:v>
                </c:pt>
                <c:pt idx="9">
                  <c:v>integumentary system</c:v>
                </c:pt>
                <c:pt idx="10">
                  <c:v>muscular system</c:v>
                </c:pt>
                <c:pt idx="11">
                  <c:v>visual system</c:v>
                </c:pt>
                <c:pt idx="12">
                  <c:v>skeletal system</c:v>
                </c:pt>
                <c:pt idx="13">
                  <c:v>auditory system</c:v>
                </c:pt>
              </c:strCache>
            </c:strRef>
          </c:cat>
          <c:val>
            <c:numRef>
              <c:f>updated_table!$Z$2:$Z$15</c:f>
              <c:numCache>
                <c:formatCode>General</c:formatCode>
                <c:ptCount val="14"/>
                <c:pt idx="0">
                  <c:v>157</c:v>
                </c:pt>
                <c:pt idx="1">
                  <c:v>133</c:v>
                </c:pt>
                <c:pt idx="2">
                  <c:v>109</c:v>
                </c:pt>
                <c:pt idx="3">
                  <c:v>98</c:v>
                </c:pt>
                <c:pt idx="4">
                  <c:v>63</c:v>
                </c:pt>
                <c:pt idx="5">
                  <c:v>55</c:v>
                </c:pt>
                <c:pt idx="6">
                  <c:v>39</c:v>
                </c:pt>
                <c:pt idx="7">
                  <c:v>31</c:v>
                </c:pt>
                <c:pt idx="8">
                  <c:v>13</c:v>
                </c:pt>
                <c:pt idx="9">
                  <c:v>6</c:v>
                </c:pt>
                <c:pt idx="10">
                  <c:v>5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3185-4AE6-BB73-EA9B7DDE8B1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444729988864096"/>
          <c:y val="9.4102908036680311E-2"/>
          <c:w val="0.29609859299619701"/>
          <c:h val="0.806602844558611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66948989310085"/>
          <c:y val="5.8880145337768718E-2"/>
          <c:w val="0.52335486813622323"/>
          <c:h val="0.8730443568977709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294-4784-BD9D-0B8FB9101896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294-4784-BD9D-0B8FB9101896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294-4784-BD9D-0B8FB9101896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294-4784-BD9D-0B8FB9101896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294-4784-BD9D-0B8FB9101896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294-4784-BD9D-0B8FB9101896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294-4784-BD9D-0B8FB9101896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294-4784-BD9D-0B8FB9101896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294-4784-BD9D-0B8FB9101896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294-4784-BD9D-0B8FB9101896}"/>
              </c:ext>
            </c:extLst>
          </c:dPt>
          <c:dPt>
            <c:idx val="10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294-4784-BD9D-0B8FB910189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5294-4784-BD9D-0B8FB9101896}"/>
              </c:ext>
            </c:extLst>
          </c:dPt>
          <c:dPt>
            <c:idx val="1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5294-4784-BD9D-0B8FB9101896}"/>
              </c:ext>
            </c:extLst>
          </c:dPt>
          <c:dPt>
            <c:idx val="1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5294-4784-BD9D-0B8FB9101896}"/>
              </c:ext>
            </c:extLst>
          </c:dPt>
          <c:dPt>
            <c:idx val="1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5294-4784-BD9D-0B8FB9101896}"/>
              </c:ext>
            </c:extLst>
          </c:dPt>
          <c:dPt>
            <c:idx val="15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5294-4784-BD9D-0B8FB9101896}"/>
              </c:ext>
            </c:extLst>
          </c:dPt>
          <c:dPt>
            <c:idx val="16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5294-4784-BD9D-0B8FB9101896}"/>
              </c:ext>
            </c:extLst>
          </c:dPt>
          <c:dPt>
            <c:idx val="17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5294-4784-BD9D-0B8FB9101896}"/>
              </c:ext>
            </c:extLst>
          </c:dPt>
          <c:dPt>
            <c:idx val="18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5294-4784-BD9D-0B8FB9101896}"/>
              </c:ext>
            </c:extLst>
          </c:dPt>
          <c:dPt>
            <c:idx val="19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5294-4784-BD9D-0B8FB9101896}"/>
              </c:ext>
            </c:extLst>
          </c:dPt>
          <c:dPt>
            <c:idx val="20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5294-4784-BD9D-0B8FB9101896}"/>
              </c:ext>
            </c:extLst>
          </c:dPt>
          <c:dPt>
            <c:idx val="21"/>
            <c:bubble3D val="0"/>
            <c:spPr>
              <a:solidFill>
                <a:schemeClr val="accent2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5294-4784-BD9D-0B8FB9101896}"/>
              </c:ext>
            </c:extLst>
          </c:dPt>
          <c:dPt>
            <c:idx val="22"/>
            <c:bubble3D val="0"/>
            <c:spPr>
              <a:solidFill>
                <a:schemeClr val="accent4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5294-4784-BD9D-0B8FB9101896}"/>
              </c:ext>
            </c:extLst>
          </c:dPt>
          <c:dPt>
            <c:idx val="23"/>
            <c:bubble3D val="0"/>
            <c:spPr>
              <a:solidFill>
                <a:schemeClr val="accent6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5294-4784-BD9D-0B8FB9101896}"/>
              </c:ext>
            </c:extLst>
          </c:dPt>
          <c:dPt>
            <c:idx val="24"/>
            <c:bubble3D val="0"/>
            <c:spPr>
              <a:solidFill>
                <a:schemeClr val="accent2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5294-4784-BD9D-0B8FB9101896}"/>
              </c:ext>
            </c:extLst>
          </c:dPt>
          <c:dPt>
            <c:idx val="25"/>
            <c:bubble3D val="0"/>
            <c:spPr>
              <a:solidFill>
                <a:schemeClr val="accent4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5294-4784-BD9D-0B8FB9101896}"/>
              </c:ext>
            </c:extLst>
          </c:dPt>
          <c:dPt>
            <c:idx val="26"/>
            <c:bubble3D val="0"/>
            <c:spPr>
              <a:solidFill>
                <a:schemeClr val="accent6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5294-4784-BD9D-0B8FB9101896}"/>
              </c:ext>
            </c:extLst>
          </c:dPt>
          <c:dPt>
            <c:idx val="27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5294-4784-BD9D-0B8FB9101896}"/>
              </c:ext>
            </c:extLst>
          </c:dPt>
          <c:dPt>
            <c:idx val="28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5294-4784-BD9D-0B8FB9101896}"/>
              </c:ext>
            </c:extLst>
          </c:dPt>
          <c:dPt>
            <c:idx val="29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5294-4784-BD9D-0B8FB9101896}"/>
              </c:ext>
            </c:extLst>
          </c:dPt>
          <c:dPt>
            <c:idx val="30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5294-4784-BD9D-0B8FB9101896}"/>
              </c:ext>
            </c:extLst>
          </c:dPt>
          <c:dPt>
            <c:idx val="31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5294-4784-BD9D-0B8FB9101896}"/>
              </c:ext>
            </c:extLst>
          </c:dPt>
          <c:dPt>
            <c:idx val="32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1-5294-4784-BD9D-0B8FB9101896}"/>
              </c:ext>
            </c:extLst>
          </c:dPt>
          <c:dPt>
            <c:idx val="3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5294-4784-BD9D-0B8FB9101896}"/>
              </c:ext>
            </c:extLst>
          </c:dPt>
          <c:dPt>
            <c:idx val="34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5294-4784-BD9D-0B8FB9101896}"/>
              </c:ext>
            </c:extLst>
          </c:dPt>
          <c:dPt>
            <c:idx val="35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7-5294-4784-BD9D-0B8FB9101896}"/>
              </c:ext>
            </c:extLst>
          </c:dPt>
          <c:dPt>
            <c:idx val="36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9-5294-4784-BD9D-0B8FB9101896}"/>
              </c:ext>
            </c:extLst>
          </c:dPt>
          <c:dPt>
            <c:idx val="37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B-5294-4784-BD9D-0B8FB9101896}"/>
              </c:ext>
            </c:extLst>
          </c:dPt>
          <c:dPt>
            <c:idx val="38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D-5294-4784-BD9D-0B8FB9101896}"/>
              </c:ext>
            </c:extLst>
          </c:dPt>
          <c:dPt>
            <c:idx val="39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F-5294-4784-BD9D-0B8FB9101896}"/>
              </c:ext>
            </c:extLst>
          </c:dPt>
          <c:dPt>
            <c:idx val="4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1-5294-4784-BD9D-0B8FB9101896}"/>
              </c:ext>
            </c:extLst>
          </c:dPt>
          <c:dPt>
            <c:idx val="4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3-5294-4784-BD9D-0B8FB9101896}"/>
              </c:ext>
            </c:extLst>
          </c:dPt>
          <c:dPt>
            <c:idx val="42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5-5294-4784-BD9D-0B8FB9101896}"/>
              </c:ext>
            </c:extLst>
          </c:dPt>
          <c:dPt>
            <c:idx val="43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7-5294-4784-BD9D-0B8FB9101896}"/>
              </c:ext>
            </c:extLst>
          </c:dPt>
          <c:dPt>
            <c:idx val="44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9-5294-4784-BD9D-0B8FB9101896}"/>
              </c:ext>
            </c:extLst>
          </c:dPt>
          <c:dPt>
            <c:idx val="45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B-5294-4784-BD9D-0B8FB9101896}"/>
              </c:ext>
            </c:extLst>
          </c:dPt>
          <c:dPt>
            <c:idx val="46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D-5294-4784-BD9D-0B8FB9101896}"/>
              </c:ext>
            </c:extLst>
          </c:dPt>
          <c:dPt>
            <c:idx val="47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F-5294-4784-BD9D-0B8FB9101896}"/>
              </c:ext>
            </c:extLst>
          </c:dPt>
          <c:dPt>
            <c:idx val="48"/>
            <c:bubble3D val="0"/>
            <c:spPr>
              <a:solidFill>
                <a:schemeClr val="accent2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1-5294-4784-BD9D-0B8FB9101896}"/>
              </c:ext>
            </c:extLst>
          </c:dPt>
          <c:dPt>
            <c:idx val="49"/>
            <c:bubble3D val="0"/>
            <c:spPr>
              <a:solidFill>
                <a:schemeClr val="accent4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3-5294-4784-BD9D-0B8FB9101896}"/>
              </c:ext>
            </c:extLst>
          </c:dPt>
          <c:dPt>
            <c:idx val="50"/>
            <c:bubble3D val="0"/>
            <c:spPr>
              <a:solidFill>
                <a:schemeClr val="accent6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5-5294-4784-BD9D-0B8FB9101896}"/>
              </c:ext>
            </c:extLst>
          </c:dPt>
          <c:dPt>
            <c:idx val="51"/>
            <c:bubble3D val="0"/>
            <c:spPr>
              <a:solidFill>
                <a:schemeClr val="accent2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7-5294-4784-BD9D-0B8FB9101896}"/>
              </c:ext>
            </c:extLst>
          </c:dPt>
          <c:dPt>
            <c:idx val="52"/>
            <c:bubble3D val="0"/>
            <c:spPr>
              <a:solidFill>
                <a:schemeClr val="accent4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9-5294-4784-BD9D-0B8FB9101896}"/>
              </c:ext>
            </c:extLst>
          </c:dPt>
          <c:dPt>
            <c:idx val="53"/>
            <c:bubble3D val="0"/>
            <c:spPr>
              <a:solidFill>
                <a:schemeClr val="accent6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B-5294-4784-BD9D-0B8FB9101896}"/>
              </c:ext>
            </c:extLst>
          </c:dPt>
          <c:dPt>
            <c:idx val="54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D-02F5-428C-A7B9-36CC099A161C}"/>
              </c:ext>
            </c:extLst>
          </c:dPt>
          <c:dPt>
            <c:idx val="55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F-02F5-428C-A7B9-36CC099A161C}"/>
              </c:ext>
            </c:extLst>
          </c:dPt>
          <c:dPt>
            <c:idx val="56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1-02F5-428C-A7B9-36CC099A161C}"/>
              </c:ext>
            </c:extLst>
          </c:dPt>
          <c:dPt>
            <c:idx val="5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3-02F5-428C-A7B9-36CC099A161C}"/>
              </c:ext>
            </c:extLst>
          </c:dPt>
          <c:dPt>
            <c:idx val="58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5-02F5-428C-A7B9-36CC099A161C}"/>
              </c:ext>
            </c:extLst>
          </c:dPt>
          <c:dPt>
            <c:idx val="59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7-02F5-428C-A7B9-36CC099A161C}"/>
              </c:ext>
            </c:extLst>
          </c:dPt>
          <c:dPt>
            <c:idx val="6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9-02F5-428C-A7B9-36CC099A161C}"/>
              </c:ext>
            </c:extLst>
          </c:dPt>
          <c:dPt>
            <c:idx val="61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B-02F5-428C-A7B9-36CC099A161C}"/>
              </c:ext>
            </c:extLst>
          </c:dPt>
          <c:dPt>
            <c:idx val="62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D-02F5-428C-A7B9-36CC099A161C}"/>
              </c:ext>
            </c:extLst>
          </c:dPt>
          <c:dPt>
            <c:idx val="63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F-02F5-428C-A7B9-36CC099A161C}"/>
              </c:ext>
            </c:extLst>
          </c:dPt>
          <c:dPt>
            <c:idx val="64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1-02F5-428C-A7B9-36CC099A161C}"/>
              </c:ext>
            </c:extLst>
          </c:dPt>
          <c:dPt>
            <c:idx val="65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3-02F5-428C-A7B9-36CC099A161C}"/>
              </c:ext>
            </c:extLst>
          </c:dPt>
          <c:dPt>
            <c:idx val="66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5-02F5-428C-A7B9-36CC099A161C}"/>
              </c:ext>
            </c:extLst>
          </c:dPt>
          <c:dPt>
            <c:idx val="6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7-02F5-428C-A7B9-36CC099A161C}"/>
              </c:ext>
            </c:extLst>
          </c:dPt>
          <c:dPt>
            <c:idx val="68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9-02F5-428C-A7B9-36CC099A161C}"/>
              </c:ext>
            </c:extLst>
          </c:dPt>
          <c:dPt>
            <c:idx val="69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B-02F5-428C-A7B9-36CC099A161C}"/>
              </c:ext>
            </c:extLst>
          </c:dPt>
          <c:dPt>
            <c:idx val="70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D-02F5-428C-A7B9-36CC099A161C}"/>
              </c:ext>
            </c:extLst>
          </c:dPt>
          <c:dPt>
            <c:idx val="71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F-02F5-428C-A7B9-36CC099A161C}"/>
              </c:ext>
            </c:extLst>
          </c:dPt>
          <c:dPt>
            <c:idx val="72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1-02F5-428C-A7B9-36CC099A161C}"/>
              </c:ext>
            </c:extLst>
          </c:dPt>
          <c:dPt>
            <c:idx val="73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3-02F5-428C-A7B9-36CC099A161C}"/>
              </c:ext>
            </c:extLst>
          </c:dPt>
          <c:dPt>
            <c:idx val="74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5-02F5-428C-A7B9-36CC099A161C}"/>
              </c:ext>
            </c:extLst>
          </c:dPt>
          <c:dPt>
            <c:idx val="75"/>
            <c:bubble3D val="0"/>
            <c:spPr>
              <a:solidFill>
                <a:schemeClr val="accent2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7-02F5-428C-A7B9-36CC099A161C}"/>
              </c:ext>
            </c:extLst>
          </c:dPt>
          <c:dPt>
            <c:idx val="76"/>
            <c:bubble3D val="0"/>
            <c:spPr>
              <a:solidFill>
                <a:schemeClr val="accent4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9-02F5-428C-A7B9-36CC099A161C}"/>
              </c:ext>
            </c:extLst>
          </c:dPt>
          <c:dPt>
            <c:idx val="77"/>
            <c:bubble3D val="0"/>
            <c:spPr>
              <a:solidFill>
                <a:schemeClr val="accent6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B-02F5-428C-A7B9-36CC099A161C}"/>
              </c:ext>
            </c:extLst>
          </c:dPt>
          <c:dPt>
            <c:idx val="78"/>
            <c:bubble3D val="0"/>
            <c:spPr>
              <a:solidFill>
                <a:schemeClr val="accent2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D-02F5-428C-A7B9-36CC099A161C}"/>
              </c:ext>
            </c:extLst>
          </c:dPt>
          <c:dPt>
            <c:idx val="79"/>
            <c:bubble3D val="0"/>
            <c:spPr>
              <a:solidFill>
                <a:schemeClr val="accent4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F-02F5-428C-A7B9-36CC099A161C}"/>
              </c:ext>
            </c:extLst>
          </c:dPt>
          <c:dPt>
            <c:idx val="80"/>
            <c:bubble3D val="0"/>
            <c:spPr>
              <a:solidFill>
                <a:schemeClr val="accent6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1-02F5-428C-A7B9-36CC099A161C}"/>
              </c:ext>
            </c:extLst>
          </c:dPt>
          <c:dPt>
            <c:idx val="8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3-02F5-428C-A7B9-36CC099A161C}"/>
              </c:ext>
            </c:extLst>
          </c:dPt>
          <c:dPt>
            <c:idx val="8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5-02F5-428C-A7B9-36CC099A161C}"/>
              </c:ext>
            </c:extLst>
          </c:dPt>
          <c:dPt>
            <c:idx val="8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7-02F5-428C-A7B9-36CC099A161C}"/>
              </c:ext>
            </c:extLst>
          </c:dPt>
          <c:dPt>
            <c:idx val="84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9-02F5-428C-A7B9-36CC099A161C}"/>
              </c:ext>
            </c:extLst>
          </c:dPt>
          <c:dPt>
            <c:idx val="8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B-02F5-428C-A7B9-36CC099A161C}"/>
              </c:ext>
            </c:extLst>
          </c:dPt>
          <c:dPt>
            <c:idx val="86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D-02F5-428C-A7B9-36CC099A161C}"/>
              </c:ext>
            </c:extLst>
          </c:dPt>
          <c:dPt>
            <c:idx val="87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F-02F5-428C-A7B9-36CC099A161C}"/>
              </c:ext>
            </c:extLst>
          </c:dPt>
          <c:dPt>
            <c:idx val="8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1-02F5-428C-A7B9-36CC099A161C}"/>
              </c:ext>
            </c:extLst>
          </c:dPt>
          <c:dPt>
            <c:idx val="89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3-02F5-428C-A7B9-36CC099A161C}"/>
              </c:ext>
            </c:extLst>
          </c:dPt>
          <c:dPt>
            <c:idx val="90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5-02F5-428C-A7B9-36CC099A161C}"/>
              </c:ext>
            </c:extLst>
          </c:dPt>
          <c:dPt>
            <c:idx val="9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7-02F5-428C-A7B9-36CC099A161C}"/>
              </c:ext>
            </c:extLst>
          </c:dPt>
          <c:dPt>
            <c:idx val="92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9-02F5-428C-A7B9-36CC099A161C}"/>
              </c:ext>
            </c:extLst>
          </c:dPt>
          <c:dPt>
            <c:idx val="9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B-02F5-428C-A7B9-36CC099A161C}"/>
              </c:ext>
            </c:extLst>
          </c:dPt>
          <c:dPt>
            <c:idx val="9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D-02F5-428C-A7B9-36CC099A161C}"/>
              </c:ext>
            </c:extLst>
          </c:dPt>
          <c:dLbls>
            <c:dLbl>
              <c:idx val="9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BD-02F5-428C-A7B9-36CC099A16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updated_table!$Y$2:$Y$96</c:f>
              <c:strCache>
                <c:ptCount val="95"/>
                <c:pt idx="0">
                  <c:v>liver</c:v>
                </c:pt>
                <c:pt idx="1">
                  <c:v>brain</c:v>
                </c:pt>
                <c:pt idx="2">
                  <c:v>testis</c:v>
                </c:pt>
                <c:pt idx="3">
                  <c:v>nervous tissue</c:v>
                </c:pt>
                <c:pt idx="4">
                  <c:v>lung</c:v>
                </c:pt>
                <c:pt idx="5">
                  <c:v>ovary</c:v>
                </c:pt>
                <c:pt idx="6">
                  <c:v>kidney</c:v>
                </c:pt>
                <c:pt idx="7">
                  <c:v>blood</c:v>
                </c:pt>
                <c:pt idx="8">
                  <c:v>thyroid gland</c:v>
                </c:pt>
                <c:pt idx="9">
                  <c:v>serum</c:v>
                </c:pt>
                <c:pt idx="10">
                  <c:v>hypothalamus</c:v>
                </c:pt>
                <c:pt idx="11">
                  <c:v>pituitary gland</c:v>
                </c:pt>
                <c:pt idx="12">
                  <c:v>breast</c:v>
                </c:pt>
                <c:pt idx="13">
                  <c:v>connective tissue</c:v>
                </c:pt>
                <c:pt idx="14">
                  <c:v>blood plasma</c:v>
                </c:pt>
                <c:pt idx="15">
                  <c:v>blood vessel</c:v>
                </c:pt>
                <c:pt idx="16">
                  <c:v>embryo</c:v>
                </c:pt>
                <c:pt idx="17">
                  <c:v>epithelium</c:v>
                </c:pt>
                <c:pt idx="18">
                  <c:v>heart</c:v>
                </c:pt>
                <c:pt idx="19">
                  <c:v>stomach</c:v>
                </c:pt>
                <c:pt idx="20">
                  <c:v>urothelium</c:v>
                </c:pt>
                <c:pt idx="21">
                  <c:v>respiratory tract</c:v>
                </c:pt>
                <c:pt idx="22">
                  <c:v>uterus</c:v>
                </c:pt>
                <c:pt idx="23">
                  <c:v>nose epithelium</c:v>
                </c:pt>
                <c:pt idx="24">
                  <c:v>olfactory organ</c:v>
                </c:pt>
                <c:pt idx="25">
                  <c:v>pancreas</c:v>
                </c:pt>
                <c:pt idx="26">
                  <c:v>perineum</c:v>
                </c:pt>
                <c:pt idx="27">
                  <c:v>adipose tissue</c:v>
                </c:pt>
                <c:pt idx="28">
                  <c:v>bile duct</c:v>
                </c:pt>
                <c:pt idx="29">
                  <c:v>lymph node</c:v>
                </c:pt>
                <c:pt idx="30">
                  <c:v>mesothelium</c:v>
                </c:pt>
                <c:pt idx="31">
                  <c:v>olfactory epithelium</c:v>
                </c:pt>
                <c:pt idx="32">
                  <c:v>respiration organ</c:v>
                </c:pt>
                <c:pt idx="33">
                  <c:v>urinary tract</c:v>
                </c:pt>
                <c:pt idx="34">
                  <c:v>vascular smooth muscle</c:v>
                </c:pt>
                <c:pt idx="35">
                  <c:v>placenta</c:v>
                </c:pt>
                <c:pt idx="36">
                  <c:v>male reproductive tract</c:v>
                </c:pt>
                <c:pt idx="37">
                  <c:v>arteries</c:v>
                </c:pt>
                <c:pt idx="38">
                  <c:v>bile canaliculi</c:v>
                </c:pt>
                <c:pt idx="39">
                  <c:v>blood brain barrier</c:v>
                </c:pt>
                <c:pt idx="40">
                  <c:v>blood vessel endothelium</c:v>
                </c:pt>
                <c:pt idx="41">
                  <c:v>bone</c:v>
                </c:pt>
                <c:pt idx="42">
                  <c:v>cartilage</c:v>
                </c:pt>
                <c:pt idx="43">
                  <c:v>ear</c:v>
                </c:pt>
                <c:pt idx="44">
                  <c:v>gustatory nerve</c:v>
                </c:pt>
                <c:pt idx="45">
                  <c:v>nasal cavity respiratory epithelium</c:v>
                </c:pt>
                <c:pt idx="46">
                  <c:v>nipple</c:v>
                </c:pt>
                <c:pt idx="47">
                  <c:v>respiratory epithelium</c:v>
                </c:pt>
                <c:pt idx="48">
                  <c:v>small intestine</c:v>
                </c:pt>
                <c:pt idx="49">
                  <c:v>thyroid</c:v>
                </c:pt>
                <c:pt idx="50">
                  <c:v>urinary bladder</c:v>
                </c:pt>
                <c:pt idx="51">
                  <c:v>light-exposed tissue</c:v>
                </c:pt>
                <c:pt idx="52">
                  <c:v>alveoli</c:v>
                </c:pt>
                <c:pt idx="53">
                  <c:v>anterior pituitary</c:v>
                </c:pt>
                <c:pt idx="54">
                  <c:v>biliary system</c:v>
                </c:pt>
                <c:pt idx="55">
                  <c:v>circulatory system</c:v>
                </c:pt>
                <c:pt idx="56">
                  <c:v>cornea</c:v>
                </c:pt>
                <c:pt idx="57">
                  <c:v>corpus luteum</c:v>
                </c:pt>
                <c:pt idx="58">
                  <c:v>cuticle</c:v>
                </c:pt>
                <c:pt idx="59">
                  <c:v>eggshell</c:v>
                </c:pt>
                <c:pt idx="60">
                  <c:v>endometrium</c:v>
                </c:pt>
                <c:pt idx="61">
                  <c:v>epithelium of female gonad</c:v>
                </c:pt>
                <c:pt idx="62">
                  <c:v>eye</c:v>
                </c:pt>
                <c:pt idx="63">
                  <c:v>female gonad</c:v>
                </c:pt>
                <c:pt idx="64">
                  <c:v>fibrous connective tissue</c:v>
                </c:pt>
                <c:pt idx="65">
                  <c:v>fin</c:v>
                </c:pt>
                <c:pt idx="66">
                  <c:v>gastric epithelium</c:v>
                </c:pt>
                <c:pt idx="67">
                  <c:v>gonad</c:v>
                </c:pt>
                <c:pt idx="68">
                  <c:v>haemolymphatic fluid</c:v>
                </c:pt>
                <c:pt idx="69">
                  <c:v>hepatobiliary system</c:v>
                </c:pt>
                <c:pt idx="70">
                  <c:v>hippocampus</c:v>
                </c:pt>
                <c:pt idx="71">
                  <c:v>immune system</c:v>
                </c:pt>
                <c:pt idx="72">
                  <c:v>lung epithelium</c:v>
                </c:pt>
                <c:pt idx="73">
                  <c:v>male reproductive system</c:v>
                </c:pt>
                <c:pt idx="74">
                  <c:v>mammary duct</c:v>
                </c:pt>
                <c:pt idx="75">
                  <c:v>mammary gland</c:v>
                </c:pt>
                <c:pt idx="76">
                  <c:v>forestomach</c:v>
                </c:pt>
                <c:pt idx="77">
                  <c:v>muscle tissue</c:v>
                </c:pt>
                <c:pt idx="78">
                  <c:v>musculoskeletal system</c:v>
                </c:pt>
                <c:pt idx="79">
                  <c:v>nervous system</c:v>
                </c:pt>
                <c:pt idx="80">
                  <c:v>optic vesicle</c:v>
                </c:pt>
                <c:pt idx="81">
                  <c:v>organ</c:v>
                </c:pt>
                <c:pt idx="82">
                  <c:v>ovarian follicle</c:v>
                </c:pt>
                <c:pt idx="83">
                  <c:v>ovary growing follicle</c:v>
                </c:pt>
                <c:pt idx="84">
                  <c:v>ovary sex cord</c:v>
                </c:pt>
                <c:pt idx="85">
                  <c:v>oviduct shell gland</c:v>
                </c:pt>
                <c:pt idx="86">
                  <c:v>pharyngeal muscle</c:v>
                </c:pt>
                <c:pt idx="87">
                  <c:v>pleura</c:v>
                </c:pt>
                <c:pt idx="88">
                  <c:v>prefrontal cortex</c:v>
                </c:pt>
                <c:pt idx="89">
                  <c:v>proximal tubular epithelium</c:v>
                </c:pt>
                <c:pt idx="90">
                  <c:v>proximal tubule</c:v>
                </c:pt>
                <c:pt idx="91">
                  <c:v>renal tubule</c:v>
                </c:pt>
                <c:pt idx="92">
                  <c:v>retina</c:v>
                </c:pt>
                <c:pt idx="93">
                  <c:v>skeletal muscle tissue</c:v>
                </c:pt>
                <c:pt idx="94">
                  <c:v>skin</c:v>
                </c:pt>
              </c:strCache>
            </c:strRef>
          </c:cat>
          <c:val>
            <c:numRef>
              <c:f>updated_table!$Z$2:$Z$96</c:f>
              <c:numCache>
                <c:formatCode>General</c:formatCode>
                <c:ptCount val="95"/>
                <c:pt idx="0">
                  <c:v>144</c:v>
                </c:pt>
                <c:pt idx="1">
                  <c:v>68</c:v>
                </c:pt>
                <c:pt idx="2">
                  <c:v>47</c:v>
                </c:pt>
                <c:pt idx="3">
                  <c:v>39</c:v>
                </c:pt>
                <c:pt idx="4">
                  <c:v>38</c:v>
                </c:pt>
                <c:pt idx="5">
                  <c:v>34</c:v>
                </c:pt>
                <c:pt idx="6">
                  <c:v>30</c:v>
                </c:pt>
                <c:pt idx="7">
                  <c:v>27</c:v>
                </c:pt>
                <c:pt idx="8">
                  <c:v>27</c:v>
                </c:pt>
                <c:pt idx="9">
                  <c:v>25</c:v>
                </c:pt>
                <c:pt idx="10">
                  <c:v>15</c:v>
                </c:pt>
                <c:pt idx="11">
                  <c:v>14</c:v>
                </c:pt>
                <c:pt idx="12">
                  <c:v>11</c:v>
                </c:pt>
                <c:pt idx="13">
                  <c:v>11</c:v>
                </c:pt>
                <c:pt idx="14">
                  <c:v>10</c:v>
                </c:pt>
                <c:pt idx="15">
                  <c:v>9</c:v>
                </c:pt>
                <c:pt idx="16">
                  <c:v>9</c:v>
                </c:pt>
                <c:pt idx="17">
                  <c:v>8</c:v>
                </c:pt>
                <c:pt idx="18">
                  <c:v>7</c:v>
                </c:pt>
                <c:pt idx="19">
                  <c:v>6</c:v>
                </c:pt>
                <c:pt idx="20">
                  <c:v>6</c:v>
                </c:pt>
                <c:pt idx="21">
                  <c:v>5</c:v>
                </c:pt>
                <c:pt idx="22">
                  <c:v>4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2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C-5294-4784-BD9D-0B8FB91018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390018183171659"/>
          <c:y val="0.12072467783787916"/>
          <c:w val="0.30590315483202679"/>
          <c:h val="0.751214592061952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9.8799762332068469E-2"/>
          <c:w val="0.75620281031783498"/>
          <c:h val="0.8024003535547954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61-4EF7-86B3-CE0174FBB5D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61-4EF7-86B3-CE0174FBB5D9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61-4EF7-86B3-CE0174FBB5D9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261-4EF7-86B3-CE0174FBB5D9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261-4EF7-86B3-CE0174FBB5D9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261-4EF7-86B3-CE0174FBB5D9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261-4EF7-86B3-CE0174FBB5D9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261-4EF7-86B3-CE0174FBB5D9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261-4EF7-86B3-CE0174FBB5D9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261-4EF7-86B3-CE0174FBB5D9}"/>
              </c:ext>
            </c:extLst>
          </c:dPt>
          <c:dPt>
            <c:idx val="10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3261-4EF7-86B3-CE0174FBB5D9}"/>
              </c:ext>
            </c:extLst>
          </c:dPt>
          <c:dPt>
            <c:idx val="11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3261-4EF7-86B3-CE0174FBB5D9}"/>
              </c:ext>
            </c:extLst>
          </c:dPt>
          <c:dPt>
            <c:idx val="1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3261-4EF7-86B3-CE0174FBB5D9}"/>
              </c:ext>
            </c:extLst>
          </c:dPt>
          <c:dPt>
            <c:idx val="1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3261-4EF7-86B3-CE0174FBB5D9}"/>
              </c:ext>
            </c:extLst>
          </c:dPt>
          <c:dPt>
            <c:idx val="1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3261-4EF7-86B3-CE0174FBB5D9}"/>
              </c:ext>
            </c:extLst>
          </c:dPt>
          <c:dPt>
            <c:idx val="15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3261-4EF7-86B3-CE0174FBB5D9}"/>
              </c:ext>
            </c:extLst>
          </c:dPt>
          <c:dPt>
            <c:idx val="16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3261-4EF7-86B3-CE0174FBB5D9}"/>
              </c:ext>
            </c:extLst>
          </c:dPt>
          <c:dPt>
            <c:idx val="17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3261-4EF7-86B3-CE0174FBB5D9}"/>
              </c:ext>
            </c:extLst>
          </c:dPt>
          <c:dPt>
            <c:idx val="18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3261-4EF7-86B3-CE0174FBB5D9}"/>
              </c:ext>
            </c:extLst>
          </c:dPt>
          <c:dPt>
            <c:idx val="19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3261-4EF7-86B3-CE0174FBB5D9}"/>
              </c:ext>
            </c:extLst>
          </c:dPt>
          <c:dPt>
            <c:idx val="20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3261-4EF7-86B3-CE0174FBB5D9}"/>
              </c:ext>
            </c:extLst>
          </c:dPt>
          <c:dPt>
            <c:idx val="21"/>
            <c:bubble3D val="0"/>
            <c:spPr>
              <a:solidFill>
                <a:schemeClr val="accent2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3261-4EF7-86B3-CE0174FBB5D9}"/>
              </c:ext>
            </c:extLst>
          </c:dPt>
          <c:dPt>
            <c:idx val="22"/>
            <c:bubble3D val="0"/>
            <c:spPr>
              <a:solidFill>
                <a:schemeClr val="accent4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3261-4EF7-86B3-CE0174FBB5D9}"/>
              </c:ext>
            </c:extLst>
          </c:dPt>
          <c:dPt>
            <c:idx val="23"/>
            <c:bubble3D val="0"/>
            <c:spPr>
              <a:solidFill>
                <a:schemeClr val="accent6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3261-4EF7-86B3-CE0174FBB5D9}"/>
              </c:ext>
            </c:extLst>
          </c:dPt>
          <c:dPt>
            <c:idx val="24"/>
            <c:bubble3D val="0"/>
            <c:spPr>
              <a:solidFill>
                <a:schemeClr val="accent2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3261-4EF7-86B3-CE0174FBB5D9}"/>
              </c:ext>
            </c:extLst>
          </c:dPt>
          <c:dPt>
            <c:idx val="25"/>
            <c:bubble3D val="0"/>
            <c:spPr>
              <a:solidFill>
                <a:schemeClr val="accent4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3261-4EF7-86B3-CE0174FBB5D9}"/>
              </c:ext>
            </c:extLst>
          </c:dPt>
          <c:dPt>
            <c:idx val="26"/>
            <c:bubble3D val="0"/>
            <c:spPr>
              <a:solidFill>
                <a:schemeClr val="accent6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3261-4EF7-86B3-CE0174FBB5D9}"/>
              </c:ext>
            </c:extLst>
          </c:dPt>
          <c:dPt>
            <c:idx val="27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3261-4EF7-86B3-CE0174FBB5D9}"/>
              </c:ext>
            </c:extLst>
          </c:dPt>
          <c:dPt>
            <c:idx val="28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3261-4EF7-86B3-CE0174FBB5D9}"/>
              </c:ext>
            </c:extLst>
          </c:dPt>
          <c:dPt>
            <c:idx val="29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3261-4EF7-86B3-CE0174FBB5D9}"/>
              </c:ext>
            </c:extLst>
          </c:dPt>
          <c:dPt>
            <c:idx val="30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3261-4EF7-86B3-CE0174FBB5D9}"/>
              </c:ext>
            </c:extLst>
          </c:dPt>
          <c:dPt>
            <c:idx val="31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3261-4EF7-86B3-CE0174FBB5D9}"/>
              </c:ext>
            </c:extLst>
          </c:dPt>
          <c:dPt>
            <c:idx val="32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1-3261-4EF7-86B3-CE0174FBB5D9}"/>
              </c:ext>
            </c:extLst>
          </c:dPt>
          <c:dPt>
            <c:idx val="3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3261-4EF7-86B3-CE0174FBB5D9}"/>
              </c:ext>
            </c:extLst>
          </c:dPt>
          <c:dPt>
            <c:idx val="34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3261-4EF7-86B3-CE0174FBB5D9}"/>
              </c:ext>
            </c:extLst>
          </c:dPt>
          <c:dPt>
            <c:idx val="35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7-3261-4EF7-86B3-CE0174FBB5D9}"/>
              </c:ext>
            </c:extLst>
          </c:dPt>
          <c:dPt>
            <c:idx val="36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9-3261-4EF7-86B3-CE0174FBB5D9}"/>
              </c:ext>
            </c:extLst>
          </c:dPt>
          <c:dPt>
            <c:idx val="37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B-3261-4EF7-86B3-CE0174FBB5D9}"/>
              </c:ext>
            </c:extLst>
          </c:dPt>
          <c:dPt>
            <c:idx val="38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D-3261-4EF7-86B3-CE0174FBB5D9}"/>
              </c:ext>
            </c:extLst>
          </c:dPt>
          <c:dPt>
            <c:idx val="39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F-3261-4EF7-86B3-CE0174FBB5D9}"/>
              </c:ext>
            </c:extLst>
          </c:dPt>
          <c:dPt>
            <c:idx val="4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1-3261-4EF7-86B3-CE0174FBB5D9}"/>
              </c:ext>
            </c:extLst>
          </c:dPt>
          <c:dPt>
            <c:idx val="4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3-3261-4EF7-86B3-CE0174FBB5D9}"/>
              </c:ext>
            </c:extLst>
          </c:dPt>
          <c:dPt>
            <c:idx val="42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5-3261-4EF7-86B3-CE0174FBB5D9}"/>
              </c:ext>
            </c:extLst>
          </c:dPt>
          <c:dPt>
            <c:idx val="43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7-3261-4EF7-86B3-CE0174FBB5D9}"/>
              </c:ext>
            </c:extLst>
          </c:dPt>
          <c:dPt>
            <c:idx val="44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9-3261-4EF7-86B3-CE0174FBB5D9}"/>
              </c:ext>
            </c:extLst>
          </c:dPt>
          <c:dPt>
            <c:idx val="45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B-3261-4EF7-86B3-CE0174FBB5D9}"/>
              </c:ext>
            </c:extLst>
          </c:dPt>
          <c:dPt>
            <c:idx val="46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D-3261-4EF7-86B3-CE0174FBB5D9}"/>
              </c:ext>
            </c:extLst>
          </c:dPt>
          <c:dPt>
            <c:idx val="47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F-3261-4EF7-86B3-CE0174FBB5D9}"/>
              </c:ext>
            </c:extLst>
          </c:dPt>
          <c:dPt>
            <c:idx val="48"/>
            <c:bubble3D val="0"/>
            <c:spPr>
              <a:solidFill>
                <a:schemeClr val="accent2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1-3261-4EF7-86B3-CE0174FBB5D9}"/>
              </c:ext>
            </c:extLst>
          </c:dPt>
          <c:dPt>
            <c:idx val="49"/>
            <c:bubble3D val="0"/>
            <c:spPr>
              <a:solidFill>
                <a:schemeClr val="accent4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3-3261-4EF7-86B3-CE0174FBB5D9}"/>
              </c:ext>
            </c:extLst>
          </c:dPt>
          <c:dPt>
            <c:idx val="50"/>
            <c:bubble3D val="0"/>
            <c:spPr>
              <a:solidFill>
                <a:schemeClr val="accent6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5-3261-4EF7-86B3-CE0174FBB5D9}"/>
              </c:ext>
            </c:extLst>
          </c:dPt>
          <c:dPt>
            <c:idx val="51"/>
            <c:bubble3D val="0"/>
            <c:spPr>
              <a:solidFill>
                <a:schemeClr val="accent2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7-3261-4EF7-86B3-CE0174FBB5D9}"/>
              </c:ext>
            </c:extLst>
          </c:dPt>
          <c:dPt>
            <c:idx val="52"/>
            <c:bubble3D val="0"/>
            <c:spPr>
              <a:solidFill>
                <a:schemeClr val="accent4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9-3261-4EF7-86B3-CE0174FBB5D9}"/>
              </c:ext>
            </c:extLst>
          </c:dPt>
          <c:dPt>
            <c:idx val="53"/>
            <c:bubble3D val="0"/>
            <c:spPr>
              <a:solidFill>
                <a:schemeClr val="accent6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B-3261-4EF7-86B3-CE0174FBB5D9}"/>
              </c:ext>
            </c:extLst>
          </c:dPt>
          <c:dPt>
            <c:idx val="54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D-3261-4EF7-86B3-CE0174FBB5D9}"/>
              </c:ext>
            </c:extLst>
          </c:dPt>
          <c:dPt>
            <c:idx val="55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F-3261-4EF7-86B3-CE0174FBB5D9}"/>
              </c:ext>
            </c:extLst>
          </c:dPt>
          <c:dPt>
            <c:idx val="56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1-3261-4EF7-86B3-CE0174FBB5D9}"/>
              </c:ext>
            </c:extLst>
          </c:dPt>
          <c:dPt>
            <c:idx val="5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3-3261-4EF7-86B3-CE0174FBB5D9}"/>
              </c:ext>
            </c:extLst>
          </c:dPt>
          <c:dPt>
            <c:idx val="58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5-3261-4EF7-86B3-CE0174FBB5D9}"/>
              </c:ext>
            </c:extLst>
          </c:dPt>
          <c:dPt>
            <c:idx val="59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7-3261-4EF7-86B3-CE0174FBB5D9}"/>
              </c:ext>
            </c:extLst>
          </c:dPt>
          <c:dPt>
            <c:idx val="6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9-3261-4EF7-86B3-CE0174FBB5D9}"/>
              </c:ext>
            </c:extLst>
          </c:dPt>
          <c:dPt>
            <c:idx val="61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B-3261-4EF7-86B3-CE0174FBB5D9}"/>
              </c:ext>
            </c:extLst>
          </c:dPt>
          <c:dPt>
            <c:idx val="62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D-3261-4EF7-86B3-CE0174FBB5D9}"/>
              </c:ext>
            </c:extLst>
          </c:dPt>
          <c:dPt>
            <c:idx val="63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F-3261-4EF7-86B3-CE0174FBB5D9}"/>
              </c:ext>
            </c:extLst>
          </c:dPt>
          <c:dPt>
            <c:idx val="64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1-3261-4EF7-86B3-CE0174FBB5D9}"/>
              </c:ext>
            </c:extLst>
          </c:dPt>
          <c:dPt>
            <c:idx val="65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3-3261-4EF7-86B3-CE0174FBB5D9}"/>
              </c:ext>
            </c:extLst>
          </c:dPt>
          <c:dPt>
            <c:idx val="66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5-3261-4EF7-86B3-CE0174FBB5D9}"/>
              </c:ext>
            </c:extLst>
          </c:dPt>
          <c:dPt>
            <c:idx val="6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7-3261-4EF7-86B3-CE0174FBB5D9}"/>
              </c:ext>
            </c:extLst>
          </c:dPt>
          <c:dPt>
            <c:idx val="68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9-3261-4EF7-86B3-CE0174FBB5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98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updated_table!$Y$2:$Y$70</c:f>
              <c:strCache>
                <c:ptCount val="69"/>
                <c:pt idx="0">
                  <c:v>eukaryotic cell</c:v>
                </c:pt>
                <c:pt idx="1">
                  <c:v>hepatocyte</c:v>
                </c:pt>
                <c:pt idx="2">
                  <c:v>neuron</c:v>
                </c:pt>
                <c:pt idx="3">
                  <c:v>Leydig cell</c:v>
                </c:pt>
                <c:pt idx="4">
                  <c:v>thyroid follicular cell</c:v>
                </c:pt>
                <c:pt idx="5">
                  <c:v>epithelial cell</c:v>
                </c:pt>
                <c:pt idx="6">
                  <c:v>oocyte</c:v>
                </c:pt>
                <c:pt idx="7">
                  <c:v>T cell</c:v>
                </c:pt>
                <c:pt idx="8">
                  <c:v>sperm cell</c:v>
                </c:pt>
                <c:pt idx="9">
                  <c:v>leukocyte</c:v>
                </c:pt>
                <c:pt idx="10">
                  <c:v>macrophage</c:v>
                </c:pt>
                <c:pt idx="11">
                  <c:v>dendritic cell</c:v>
                </c:pt>
                <c:pt idx="12">
                  <c:v>endothelial cell</c:v>
                </c:pt>
                <c:pt idx="13">
                  <c:v>gonadtroph</c:v>
                </c:pt>
                <c:pt idx="14">
                  <c:v>urothelial cell</c:v>
                </c:pt>
                <c:pt idx="15">
                  <c:v>acinar cell</c:v>
                </c:pt>
                <c:pt idx="16">
                  <c:v>erythrocyte</c:v>
                </c:pt>
                <c:pt idx="17">
                  <c:v>gonadotropin releasing neuron</c:v>
                </c:pt>
                <c:pt idx="18">
                  <c:v>granulosa cell</c:v>
                </c:pt>
                <c:pt idx="19">
                  <c:v>kidney tubule cell</c:v>
                </c:pt>
                <c:pt idx="20">
                  <c:v>mesenchymal cell</c:v>
                </c:pt>
                <c:pt idx="21">
                  <c:v>goblet cell</c:v>
                </c:pt>
                <c:pt idx="22">
                  <c:v>inflammatory cell</c:v>
                </c:pt>
                <c:pt idx="23">
                  <c:v>nephron tubule epithelial cell</c:v>
                </c:pt>
                <c:pt idx="24">
                  <c:v>steroid hormone secreting cell</c:v>
                </c:pt>
                <c:pt idx="25">
                  <c:v>tissue resident cell</c:v>
                </c:pt>
                <c:pt idx="26">
                  <c:v>bronchial epithelial cell</c:v>
                </c:pt>
                <c:pt idx="27">
                  <c:v>corneal epithelial cell</c:v>
                </c:pt>
                <c:pt idx="28">
                  <c:v>fibroblast</c:v>
                </c:pt>
                <c:pt idx="29">
                  <c:v>hepatic stellate cell</c:v>
                </c:pt>
                <c:pt idx="30">
                  <c:v>platelet</c:v>
                </c:pt>
                <c:pt idx="31">
                  <c:v>animal zygote</c:v>
                </c:pt>
                <c:pt idx="32">
                  <c:v>basal cell</c:v>
                </c:pt>
                <c:pt idx="33">
                  <c:v>ciliated epithelial cell</c:v>
                </c:pt>
                <c:pt idx="34">
                  <c:v>dopaminergic neuron</c:v>
                </c:pt>
                <c:pt idx="35">
                  <c:v>Kupffer cell</c:v>
                </c:pt>
                <c:pt idx="36">
                  <c:v>neuron/eukaryotic cell</c:v>
                </c:pt>
                <c:pt idx="37">
                  <c:v>noradrenergic cell</c:v>
                </c:pt>
                <c:pt idx="38">
                  <c:v>smooth muscle cell</c:v>
                </c:pt>
                <c:pt idx="39">
                  <c:v>T-helper 2 cell</c:v>
                </c:pt>
                <c:pt idx="40">
                  <c:v>animal cell</c:v>
                </c:pt>
                <c:pt idx="41">
                  <c:v>B cell</c:v>
                </c:pt>
                <c:pt idx="42">
                  <c:v>basal-type progenitor cell</c:v>
                </c:pt>
                <c:pt idx="43">
                  <c:v>blood cell</c:v>
                </c:pt>
                <c:pt idx="44">
                  <c:v>cardiac muscle cell</c:v>
                </c:pt>
                <c:pt idx="45">
                  <c:v>cholangiocyte</c:v>
                </c:pt>
                <c:pt idx="46">
                  <c:v>ciliated olfactory receptor neuron</c:v>
                </c:pt>
                <c:pt idx="47">
                  <c:v>club cell</c:v>
                </c:pt>
                <c:pt idx="48">
                  <c:v>embryonic cell</c:v>
                </c:pt>
                <c:pt idx="49">
                  <c:v>foam cell</c:v>
                </c:pt>
                <c:pt idx="50">
                  <c:v>GABAergic interneuron</c:v>
                </c:pt>
                <c:pt idx="51">
                  <c:v>glandular cell</c:v>
                </c:pt>
                <c:pt idx="52">
                  <c:v>glandular epithelial cell</c:v>
                </c:pt>
                <c:pt idx="53">
                  <c:v>granular cell</c:v>
                </c:pt>
                <c:pt idx="54">
                  <c:v>hypothalamus native cell</c:v>
                </c:pt>
                <c:pt idx="55">
                  <c:v>immune cell</c:v>
                </c:pt>
                <c:pt idx="56">
                  <c:v>keratinocyte</c:v>
                </c:pt>
                <c:pt idx="57">
                  <c:v>lymphocyte</c:v>
                </c:pt>
                <c:pt idx="58">
                  <c:v>neural crest cell</c:v>
                </c:pt>
                <c:pt idx="59">
                  <c:v>ovarian stromal cell</c:v>
                </c:pt>
                <c:pt idx="60">
                  <c:v>phagocyte</c:v>
                </c:pt>
                <c:pt idx="61">
                  <c:v>platelet/neutrophil</c:v>
                </c:pt>
                <c:pt idx="62">
                  <c:v>podocyte</c:v>
                </c:pt>
                <c:pt idx="63">
                  <c:v>prolactin secreting cell</c:v>
                </c:pt>
                <c:pt idx="64">
                  <c:v>pulmonary cell</c:v>
                </c:pt>
                <c:pt idx="65">
                  <c:v>somatic cell</c:v>
                </c:pt>
                <c:pt idx="66">
                  <c:v>spermatocyte</c:v>
                </c:pt>
                <c:pt idx="67">
                  <c:v>stromal cell</c:v>
                </c:pt>
                <c:pt idx="68">
                  <c:v>sustentacular cell</c:v>
                </c:pt>
              </c:strCache>
            </c:strRef>
          </c:cat>
          <c:val>
            <c:numRef>
              <c:f>updated_table!$Z$2:$Z$70</c:f>
              <c:numCache>
                <c:formatCode>General</c:formatCode>
                <c:ptCount val="69"/>
                <c:pt idx="0">
                  <c:v>415</c:v>
                </c:pt>
                <c:pt idx="1">
                  <c:v>97</c:v>
                </c:pt>
                <c:pt idx="2">
                  <c:v>51</c:v>
                </c:pt>
                <c:pt idx="3">
                  <c:v>41</c:v>
                </c:pt>
                <c:pt idx="4">
                  <c:v>27</c:v>
                </c:pt>
                <c:pt idx="5">
                  <c:v>19</c:v>
                </c:pt>
                <c:pt idx="6">
                  <c:v>15</c:v>
                </c:pt>
                <c:pt idx="7">
                  <c:v>10</c:v>
                </c:pt>
                <c:pt idx="8">
                  <c:v>9</c:v>
                </c:pt>
                <c:pt idx="9">
                  <c:v>8</c:v>
                </c:pt>
                <c:pt idx="10">
                  <c:v>8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8A-3261-4EF7-86B3-CE0174FBB5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889817240357131"/>
          <c:y val="7.3122924365252487E-2"/>
          <c:w val="0.2374156606068327"/>
          <c:h val="0.891735892242178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21.11.2023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fi-FI" b="1" dirty="0">
                <a:cs typeface="Calibri Light"/>
              </a:rPr>
              <a:t>Biological context annotation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fi-FI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fi-FI" b="1" dirty="0">
                <a:cs typeface="Calibri Light"/>
              </a:rPr>
              <a:t>Data-</a:t>
            </a:r>
            <a:r>
              <a:rPr lang="fi-FI" b="1" dirty="0" err="1">
                <a:cs typeface="Calibri Light"/>
              </a:rPr>
              <a:t>driven</a:t>
            </a:r>
            <a:br>
              <a:rPr lang="fi-FI" b="1" dirty="0">
                <a:cs typeface="Calibri Light"/>
              </a:rPr>
            </a:br>
            <a:r>
              <a:rPr lang="fi-FI" b="1" dirty="0" err="1">
                <a:cs typeface="Calibri Light"/>
              </a:rPr>
              <a:t>annotation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fi-FI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561217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73CBD82-EADD-4833-A18B-A8A035C8BAEB}"/>
              </a:ext>
            </a:extLst>
          </p:cNvPr>
          <p:cNvSpPr/>
          <p:nvPr/>
        </p:nvSpPr>
        <p:spPr>
          <a:xfrm>
            <a:off x="5810250" y="4252913"/>
            <a:ext cx="6019800" cy="231820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989E2D5-9715-4AB9-839A-F3287EEE8FD0}"/>
              </a:ext>
            </a:extLst>
          </p:cNvPr>
          <p:cNvSpPr/>
          <p:nvPr/>
        </p:nvSpPr>
        <p:spPr>
          <a:xfrm>
            <a:off x="285750" y="1605826"/>
            <a:ext cx="5810250" cy="182317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705B0D-4BFE-472B-B019-EDE5DE63C9D9}"/>
              </a:ext>
            </a:extLst>
          </p:cNvPr>
          <p:cNvSpPr txBox="1"/>
          <p:nvPr/>
        </p:nvSpPr>
        <p:spPr>
          <a:xfrm>
            <a:off x="361950" y="680353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>
                <a:latin typeface="+mj-lt"/>
              </a:rPr>
              <a:t>WHAT?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8118BF-29FA-4ACB-9830-E8563264CEC1}"/>
              </a:ext>
            </a:extLst>
          </p:cNvPr>
          <p:cNvSpPr txBox="1"/>
          <p:nvPr/>
        </p:nvSpPr>
        <p:spPr>
          <a:xfrm>
            <a:off x="361950" y="1613118"/>
            <a:ext cx="5734050" cy="181588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err="1">
                <a:ea typeface="Calibri"/>
                <a:cs typeface="Calibri"/>
              </a:rPr>
              <a:t>Enrichment</a:t>
            </a:r>
            <a:r>
              <a:rPr lang="fi-FI" sz="2800" dirty="0">
                <a:ea typeface="Calibri"/>
                <a:cs typeface="Calibri"/>
              </a:rPr>
              <a:t> </a:t>
            </a:r>
            <a:r>
              <a:rPr lang="fi-FI" sz="2800" dirty="0" err="1">
                <a:ea typeface="Calibri"/>
                <a:cs typeface="Calibri"/>
              </a:rPr>
              <a:t>analysis</a:t>
            </a:r>
            <a:r>
              <a:rPr lang="fi-FI" sz="2800" dirty="0">
                <a:ea typeface="Calibri"/>
                <a:cs typeface="Calibri"/>
              </a:rPr>
              <a:t> of </a:t>
            </a:r>
            <a:r>
              <a:rPr lang="fi-FI" sz="2800" dirty="0" err="1">
                <a:ea typeface="Calibri"/>
                <a:cs typeface="Calibri"/>
              </a:rPr>
              <a:t>the</a:t>
            </a:r>
            <a:r>
              <a:rPr lang="fi-FI" sz="2800" dirty="0">
                <a:ea typeface="Calibri"/>
                <a:cs typeface="Calibri"/>
              </a:rPr>
              <a:t> </a:t>
            </a:r>
            <a:r>
              <a:rPr lang="fi-FI" sz="2800" dirty="0" err="1">
                <a:ea typeface="Calibri"/>
                <a:cs typeface="Calibri"/>
              </a:rPr>
              <a:t>Enrichr</a:t>
            </a:r>
            <a:r>
              <a:rPr lang="fi-FI" sz="2800" dirty="0">
                <a:ea typeface="Calibri"/>
                <a:cs typeface="Calibri"/>
              </a:rPr>
              <a:t> </a:t>
            </a:r>
            <a:r>
              <a:rPr lang="fi-FI" sz="2800" dirty="0" err="1">
                <a:ea typeface="Calibri"/>
                <a:cs typeface="Calibri"/>
              </a:rPr>
              <a:t>gene</a:t>
            </a:r>
            <a:r>
              <a:rPr lang="fi-FI" sz="2800" dirty="0">
                <a:ea typeface="Calibri"/>
                <a:cs typeface="Calibri"/>
              </a:rPr>
              <a:t> </a:t>
            </a:r>
            <a:r>
              <a:rPr lang="fi-FI" sz="2800" dirty="0" err="1">
                <a:ea typeface="Calibri"/>
                <a:cs typeface="Calibri"/>
              </a:rPr>
              <a:t>sets</a:t>
            </a:r>
            <a:r>
              <a:rPr lang="fi-FI" sz="2800" dirty="0">
                <a:ea typeface="Calibri"/>
                <a:cs typeface="Calibri"/>
              </a:rPr>
              <a:t> and </a:t>
            </a:r>
            <a:r>
              <a:rPr lang="fi-FI" sz="2800" dirty="0" err="1">
                <a:ea typeface="Calibri"/>
                <a:cs typeface="Calibri"/>
              </a:rPr>
              <a:t>the</a:t>
            </a:r>
            <a:r>
              <a:rPr lang="fi-FI" sz="2800" dirty="0">
                <a:ea typeface="Calibri"/>
                <a:cs typeface="Calibri"/>
              </a:rPr>
              <a:t> </a:t>
            </a:r>
            <a:r>
              <a:rPr lang="fi-FI" sz="2800" dirty="0" err="1">
                <a:ea typeface="Calibri"/>
                <a:cs typeface="Calibri"/>
              </a:rPr>
              <a:t>genes</a:t>
            </a:r>
            <a:r>
              <a:rPr lang="fi-FI" sz="2800" dirty="0">
                <a:ea typeface="Calibri"/>
                <a:cs typeface="Calibri"/>
              </a:rPr>
              <a:t> </a:t>
            </a:r>
            <a:r>
              <a:rPr lang="fi-FI" sz="2800" dirty="0" err="1">
                <a:ea typeface="Calibri"/>
                <a:cs typeface="Calibri"/>
              </a:rPr>
              <a:t>linked</a:t>
            </a:r>
            <a:r>
              <a:rPr lang="fi-FI" sz="2800" dirty="0">
                <a:ea typeface="Calibri"/>
                <a:cs typeface="Calibri"/>
              </a:rPr>
              <a:t> to </a:t>
            </a:r>
            <a:r>
              <a:rPr lang="fi-FI" sz="2800" dirty="0" err="1">
                <a:ea typeface="Calibri"/>
                <a:cs typeface="Calibri"/>
              </a:rPr>
              <a:t>the</a:t>
            </a:r>
            <a:r>
              <a:rPr lang="fi-FI" sz="2800" dirty="0">
                <a:ea typeface="Calibri"/>
                <a:cs typeface="Calibri"/>
              </a:rPr>
              <a:t> </a:t>
            </a:r>
            <a:r>
              <a:rPr lang="fi-FI" sz="2800" dirty="0" err="1">
                <a:ea typeface="Calibri"/>
                <a:cs typeface="Calibri"/>
              </a:rPr>
              <a:t>same</a:t>
            </a:r>
            <a:r>
              <a:rPr lang="fi-FI" sz="2800" dirty="0">
                <a:ea typeface="Calibri"/>
                <a:cs typeface="Calibri"/>
              </a:rPr>
              <a:t> </a:t>
            </a:r>
            <a:r>
              <a:rPr lang="fi-FI" sz="2800" dirty="0" err="1">
                <a:ea typeface="Calibri"/>
                <a:cs typeface="Calibri"/>
              </a:rPr>
              <a:t>key</a:t>
            </a:r>
            <a:r>
              <a:rPr lang="fi-FI" sz="2800" dirty="0">
                <a:ea typeface="Calibri"/>
                <a:cs typeface="Calibri"/>
              </a:rPr>
              <a:t> </a:t>
            </a:r>
            <a:r>
              <a:rPr lang="fi-FI" sz="2800" dirty="0" err="1">
                <a:ea typeface="Calibri"/>
                <a:cs typeface="Calibri"/>
              </a:rPr>
              <a:t>events</a:t>
            </a:r>
            <a:r>
              <a:rPr lang="fi-FI" sz="2800" dirty="0">
                <a:ea typeface="Calibri"/>
                <a:cs typeface="Calibri"/>
              </a:rPr>
              <a:t> </a:t>
            </a:r>
            <a:r>
              <a:rPr lang="fi-FI" sz="2800" dirty="0" err="1">
                <a:ea typeface="Calibri"/>
                <a:cs typeface="Calibri"/>
              </a:rPr>
              <a:t>that</a:t>
            </a:r>
            <a:r>
              <a:rPr lang="fi-FI" sz="2800" dirty="0">
                <a:ea typeface="Calibri"/>
                <a:cs typeface="Calibri"/>
              </a:rPr>
              <a:t> </a:t>
            </a:r>
            <a:r>
              <a:rPr lang="fi-FI" sz="2800" dirty="0" err="1">
                <a:ea typeface="Calibri"/>
                <a:cs typeface="Calibri"/>
              </a:rPr>
              <a:t>were</a:t>
            </a:r>
            <a:r>
              <a:rPr lang="fi-FI" sz="2800" dirty="0">
                <a:ea typeface="Calibri"/>
                <a:cs typeface="Calibri"/>
              </a:rPr>
              <a:t> </a:t>
            </a:r>
            <a:r>
              <a:rPr lang="fi-FI" sz="2800" dirty="0" err="1">
                <a:ea typeface="Calibri"/>
                <a:cs typeface="Calibri"/>
              </a:rPr>
              <a:t>also</a:t>
            </a:r>
            <a:r>
              <a:rPr lang="fi-FI" sz="2800" dirty="0">
                <a:ea typeface="Calibri"/>
                <a:cs typeface="Calibri"/>
              </a:rPr>
              <a:t> </a:t>
            </a:r>
            <a:r>
              <a:rPr lang="fi-FI" sz="2800" dirty="0" err="1">
                <a:ea typeface="Calibri"/>
                <a:cs typeface="Calibri"/>
              </a:rPr>
              <a:t>manually</a:t>
            </a:r>
            <a:r>
              <a:rPr lang="fi-FI" sz="2800" dirty="0">
                <a:ea typeface="Calibri"/>
                <a:cs typeface="Calibri"/>
              </a:rPr>
              <a:t> </a:t>
            </a:r>
            <a:r>
              <a:rPr lang="fi-FI" sz="2800" dirty="0" err="1">
                <a:ea typeface="Calibri"/>
                <a:cs typeface="Calibri"/>
              </a:rPr>
              <a:t>annotated</a:t>
            </a:r>
            <a:endParaRPr lang="fi-FI" sz="2800" dirty="0">
              <a:ea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EDC871-D9D6-43C8-9A12-D005B22872DF}"/>
              </a:ext>
            </a:extLst>
          </p:cNvPr>
          <p:cNvSpPr txBox="1"/>
          <p:nvPr/>
        </p:nvSpPr>
        <p:spPr>
          <a:xfrm>
            <a:off x="5943600" y="4324350"/>
            <a:ext cx="5957455" cy="224676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To </a:t>
            </a:r>
            <a:r>
              <a:rPr lang="fi-FI" sz="2800" dirty="0" err="1"/>
              <a:t>be</a:t>
            </a:r>
            <a:r>
              <a:rPr lang="fi-FI" sz="2800" dirty="0"/>
              <a:t> </a:t>
            </a:r>
            <a:r>
              <a:rPr lang="fi-FI" sz="2800" dirty="0" err="1"/>
              <a:t>able</a:t>
            </a:r>
            <a:r>
              <a:rPr lang="fi-FI" sz="2800" dirty="0"/>
              <a:t> to </a:t>
            </a:r>
            <a:r>
              <a:rPr lang="fi-FI" sz="2800" dirty="0" err="1"/>
              <a:t>annotate</a:t>
            </a:r>
            <a:r>
              <a:rPr lang="fi-FI" sz="2800" dirty="0"/>
              <a:t> 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key</a:t>
            </a:r>
            <a:r>
              <a:rPr lang="fi-FI" sz="2800" dirty="0"/>
              <a:t> </a:t>
            </a:r>
            <a:r>
              <a:rPr lang="fi-FI" sz="2800" dirty="0" err="1"/>
              <a:t>events</a:t>
            </a:r>
            <a:r>
              <a:rPr lang="fi-FI" sz="2800" dirty="0"/>
              <a:t> </a:t>
            </a:r>
            <a:r>
              <a:rPr lang="fi-FI" sz="2800" dirty="0" err="1"/>
              <a:t>by</a:t>
            </a:r>
            <a:r>
              <a:rPr lang="fi-FI" sz="2800" dirty="0"/>
              <a:t> </a:t>
            </a:r>
            <a:r>
              <a:rPr lang="fi-FI" sz="2800" dirty="0" err="1"/>
              <a:t>matching</a:t>
            </a:r>
            <a:r>
              <a:rPr lang="fi-FI" sz="2800" dirty="0"/>
              <a:t> </a:t>
            </a:r>
            <a:r>
              <a:rPr lang="fi-FI" sz="2800" dirty="0" err="1"/>
              <a:t>gene</a:t>
            </a:r>
            <a:r>
              <a:rPr lang="fi-FI" sz="2800" dirty="0"/>
              <a:t> data. </a:t>
            </a:r>
            <a:r>
              <a:rPr lang="fi-FI" sz="2800" dirty="0" err="1"/>
              <a:t>This</a:t>
            </a:r>
            <a:r>
              <a:rPr lang="fi-FI" sz="2800" dirty="0"/>
              <a:t> </a:t>
            </a:r>
            <a:r>
              <a:rPr lang="fi-FI" sz="2800" dirty="0" err="1"/>
              <a:t>gives</a:t>
            </a:r>
            <a:r>
              <a:rPr lang="fi-FI" sz="2800" dirty="0"/>
              <a:t> us a </a:t>
            </a:r>
            <a:r>
              <a:rPr lang="fi-FI" sz="2800" dirty="0" err="1"/>
              <a:t>different</a:t>
            </a:r>
            <a:r>
              <a:rPr lang="fi-FI" sz="2800" dirty="0"/>
              <a:t> on-look to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subject</a:t>
            </a:r>
            <a:r>
              <a:rPr lang="fi-FI" sz="2800" dirty="0"/>
              <a:t> and </a:t>
            </a:r>
            <a:r>
              <a:rPr lang="fi-FI" sz="2800" dirty="0" err="1"/>
              <a:t>supports</a:t>
            </a:r>
            <a:r>
              <a:rPr lang="fi-FI" sz="2800" dirty="0"/>
              <a:t> </a:t>
            </a:r>
            <a:r>
              <a:rPr lang="fi-FI" sz="2800" dirty="0" err="1"/>
              <a:t>the</a:t>
            </a:r>
            <a:r>
              <a:rPr lang="fi-FI" sz="2800" dirty="0"/>
              <a:t> </a:t>
            </a:r>
            <a:r>
              <a:rPr lang="fi-FI" sz="2800" dirty="0" err="1"/>
              <a:t>manual</a:t>
            </a:r>
            <a:r>
              <a:rPr lang="fi-FI" sz="2800" dirty="0"/>
              <a:t> </a:t>
            </a:r>
            <a:r>
              <a:rPr lang="fi-FI" sz="2800" dirty="0" err="1"/>
              <a:t>context</a:t>
            </a:r>
            <a:r>
              <a:rPr lang="fi-FI" sz="2800" dirty="0"/>
              <a:t> </a:t>
            </a:r>
            <a:r>
              <a:rPr lang="fi-FI" sz="2800" dirty="0" err="1"/>
              <a:t>annotation</a:t>
            </a:r>
            <a:endParaRPr lang="fi-FI" sz="2800" dirty="0" err="1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4F9895-5BEA-4A5C-B87B-326CB0FF747F}"/>
              </a:ext>
            </a:extLst>
          </p:cNvPr>
          <p:cNvSpPr txBox="1"/>
          <p:nvPr/>
        </p:nvSpPr>
        <p:spPr>
          <a:xfrm>
            <a:off x="6410325" y="3398877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4000" b="1" dirty="0">
                <a:latin typeface="+mj-lt"/>
              </a:rPr>
              <a:t>AND WHY?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453692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3FE0D1-FB05-B850-5966-6D6602F60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86" y="342389"/>
            <a:ext cx="10515600" cy="1325563"/>
          </a:xfrm>
        </p:spPr>
        <p:txBody>
          <a:bodyPr/>
          <a:lstStyle/>
          <a:p>
            <a:r>
              <a:rPr lang="fi-FI" b="1" dirty="0">
                <a:cs typeface="Calibri Light"/>
              </a:rPr>
              <a:t>OVERVIEW – THE PROCESS</a:t>
            </a: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3B1BFA-197F-43E5-0C5C-A0F29C9DF9CF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 flipV="1">
            <a:off x="468086" y="7189333"/>
            <a:ext cx="272143" cy="45719"/>
          </a:xfrm>
        </p:spPr>
        <p:txBody>
          <a:bodyPr>
            <a:normAutofit fontScale="25000" lnSpcReduction="20000"/>
          </a:bodyPr>
          <a:lstStyle/>
          <a:p>
            <a:r>
              <a:rPr lang="fi-FI" dirty="0"/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3D21D24-5D04-4A00-BD57-DF9486B696EB}"/>
              </a:ext>
            </a:extLst>
          </p:cNvPr>
          <p:cNvSpPr/>
          <p:nvPr/>
        </p:nvSpPr>
        <p:spPr>
          <a:xfrm>
            <a:off x="1023751" y="2839005"/>
            <a:ext cx="2558143" cy="215537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2400" dirty="0" err="1"/>
              <a:t>Modify</a:t>
            </a:r>
            <a:r>
              <a:rPr lang="fi-FI" sz="2400" dirty="0"/>
              <a:t>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already</a:t>
            </a:r>
            <a:r>
              <a:rPr lang="fi-FI" sz="2400" dirty="0"/>
              <a:t> </a:t>
            </a:r>
            <a:r>
              <a:rPr lang="fi-FI" sz="2400" dirty="0" err="1"/>
              <a:t>existing</a:t>
            </a:r>
            <a:r>
              <a:rPr lang="fi-FI" sz="2400" dirty="0"/>
              <a:t> </a:t>
            </a:r>
            <a:r>
              <a:rPr lang="fi-FI" sz="2400" dirty="0" err="1"/>
              <a:t>code</a:t>
            </a:r>
            <a:r>
              <a:rPr lang="fi-FI" sz="2400" dirty="0"/>
              <a:t> to </a:t>
            </a:r>
            <a:r>
              <a:rPr lang="fi-FI" sz="2400" dirty="0" err="1"/>
              <a:t>match</a:t>
            </a:r>
            <a:r>
              <a:rPr lang="fi-FI" sz="2400" dirty="0"/>
              <a:t>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current</a:t>
            </a:r>
            <a:r>
              <a:rPr lang="fi-FI" sz="2400" dirty="0"/>
              <a:t> data</a:t>
            </a:r>
            <a:endParaRPr lang="fi-FI" sz="2400" dirty="0">
              <a:ea typeface="Calibri"/>
              <a:cs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1549395-77EC-4A1D-924D-74D9D08790BF}"/>
              </a:ext>
            </a:extLst>
          </p:cNvPr>
          <p:cNvSpPr/>
          <p:nvPr/>
        </p:nvSpPr>
        <p:spPr>
          <a:xfrm>
            <a:off x="8665522" y="2839005"/>
            <a:ext cx="2558143" cy="2155372"/>
          </a:xfrm>
          <a:prstGeom prst="roundRect">
            <a:avLst/>
          </a:prstGeom>
          <a:solidFill>
            <a:srgbClr val="FA9A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2400" dirty="0" err="1"/>
              <a:t>Run</a:t>
            </a:r>
            <a:r>
              <a:rPr lang="fi-FI" sz="2400" dirty="0"/>
              <a:t> </a:t>
            </a:r>
            <a:r>
              <a:rPr lang="fi-FI" sz="2400" dirty="0" err="1"/>
              <a:t>the</a:t>
            </a:r>
            <a:r>
              <a:rPr lang="fi-FI" sz="2400" dirty="0"/>
              <a:t> </a:t>
            </a:r>
            <a:r>
              <a:rPr lang="fi-FI" sz="2400" dirty="0" err="1"/>
              <a:t>enrichment</a:t>
            </a:r>
            <a:r>
              <a:rPr lang="fi-FI" sz="2400" dirty="0"/>
              <a:t> </a:t>
            </a:r>
            <a:r>
              <a:rPr lang="fi-FI" sz="2400" dirty="0" err="1"/>
              <a:t>process</a:t>
            </a:r>
            <a:r>
              <a:rPr lang="fi-FI" sz="2400" dirty="0"/>
              <a:t> and </a:t>
            </a:r>
            <a:r>
              <a:rPr lang="fi-FI" sz="2400" dirty="0" err="1"/>
              <a:t>save</a:t>
            </a:r>
            <a:r>
              <a:rPr lang="fi-FI" sz="2400" dirty="0"/>
              <a:t>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results</a:t>
            </a:r>
            <a:endParaRPr lang="fi-FI" sz="2400" dirty="0" err="1">
              <a:ea typeface="Calibri"/>
              <a:cs typeface="Calibri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4AF37B-BF85-4029-B8F2-2A88E5A4457F}"/>
              </a:ext>
            </a:extLst>
          </p:cNvPr>
          <p:cNvSpPr/>
          <p:nvPr/>
        </p:nvSpPr>
        <p:spPr>
          <a:xfrm>
            <a:off x="4844637" y="2839005"/>
            <a:ext cx="2558143" cy="215537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2400" dirty="0" err="1"/>
              <a:t>Translate</a:t>
            </a:r>
            <a:r>
              <a:rPr lang="fi-FI" sz="2400" dirty="0"/>
              <a:t>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gene</a:t>
            </a:r>
            <a:r>
              <a:rPr lang="fi-FI" sz="2400" dirty="0"/>
              <a:t> </a:t>
            </a:r>
            <a:r>
              <a:rPr lang="fi-FI" sz="2400" dirty="0" err="1"/>
              <a:t>ID's</a:t>
            </a:r>
            <a:r>
              <a:rPr lang="fi-FI" sz="2400" dirty="0"/>
              <a:t> to </a:t>
            </a:r>
            <a:r>
              <a:rPr lang="fi-FI" sz="2400" dirty="0" err="1"/>
              <a:t>Ensembl</a:t>
            </a:r>
            <a:r>
              <a:rPr lang="fi-FI" sz="2400" dirty="0"/>
              <a:t> </a:t>
            </a:r>
            <a:r>
              <a:rPr lang="fi-FI" sz="2400" dirty="0" err="1"/>
              <a:t>ID's</a:t>
            </a:r>
            <a:endParaRPr lang="fi-FI" sz="2400" dirty="0" err="1">
              <a:ea typeface="Calibri"/>
              <a:cs typeface="Calibri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587E7B38-0D00-4525-AE04-F9FAECD91E87}"/>
              </a:ext>
            </a:extLst>
          </p:cNvPr>
          <p:cNvSpPr/>
          <p:nvPr/>
        </p:nvSpPr>
        <p:spPr>
          <a:xfrm>
            <a:off x="3581894" y="3688022"/>
            <a:ext cx="1262742" cy="544286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8DB796BC-905F-4B97-9B2C-66FEA2C6AE84}"/>
              </a:ext>
            </a:extLst>
          </p:cNvPr>
          <p:cNvSpPr/>
          <p:nvPr/>
        </p:nvSpPr>
        <p:spPr>
          <a:xfrm>
            <a:off x="7402780" y="3688022"/>
            <a:ext cx="1262742" cy="544286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EB93738-9950-43DD-A001-E56E1BE48E0A}"/>
              </a:ext>
            </a:extLst>
          </p:cNvPr>
          <p:cNvSpPr txBox="1"/>
          <p:nvPr/>
        </p:nvSpPr>
        <p:spPr>
          <a:xfrm>
            <a:off x="1810245" y="2412268"/>
            <a:ext cx="197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STEP 1: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9CADC0-C7CB-4B20-8831-571860F975AE}"/>
              </a:ext>
            </a:extLst>
          </p:cNvPr>
          <p:cNvSpPr txBox="1"/>
          <p:nvPr/>
        </p:nvSpPr>
        <p:spPr>
          <a:xfrm>
            <a:off x="5631129" y="2412268"/>
            <a:ext cx="197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STEP 2: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055E16-A54A-4253-9071-449FD6190AE9}"/>
              </a:ext>
            </a:extLst>
          </p:cNvPr>
          <p:cNvSpPr txBox="1"/>
          <p:nvPr/>
        </p:nvSpPr>
        <p:spPr>
          <a:xfrm>
            <a:off x="9452013" y="2377340"/>
            <a:ext cx="197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STEP 3:</a:t>
            </a:r>
          </a:p>
        </p:txBody>
      </p:sp>
    </p:spTree>
    <p:extLst>
      <p:ext uri="{BB962C8B-B14F-4D97-AF65-F5344CB8AC3E}">
        <p14:creationId xmlns:p14="http://schemas.microsoft.com/office/powerpoint/2010/main" val="3870840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D5B2CA-B2AF-FD3B-8285-6E32ACF9E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32" y="244320"/>
            <a:ext cx="10515600" cy="1325563"/>
          </a:xfrm>
        </p:spPr>
        <p:txBody>
          <a:bodyPr/>
          <a:lstStyle/>
          <a:p>
            <a:r>
              <a:rPr lang="fi-FI" b="1" dirty="0">
                <a:cs typeface="Calibri Light"/>
              </a:rPr>
              <a:t>COMPARISONS</a:t>
            </a:r>
            <a:r>
              <a:rPr lang="fi-FI" dirty="0">
                <a:ea typeface="+mj-lt"/>
                <a:cs typeface="+mj-lt"/>
              </a:rPr>
              <a:t> </a:t>
            </a:r>
            <a:endParaRPr lang="fi-FI" b="1" dirty="0"/>
          </a:p>
        </p:txBody>
      </p:sp>
      <p:pic>
        <p:nvPicPr>
          <p:cNvPr id="4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D8A4F69C-9A5D-ABFF-257B-9C43816124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700" y="4329790"/>
            <a:ext cx="7849064" cy="2233032"/>
          </a:xfrm>
        </p:spPr>
      </p:pic>
      <p:pic>
        <p:nvPicPr>
          <p:cNvPr id="5" name="Kuva 5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A3E651DD-965D-4D1F-ABD2-4B4029EA3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791" y="1611628"/>
            <a:ext cx="10576930" cy="921281"/>
          </a:xfrm>
          <a:prstGeom prst="rect">
            <a:avLst/>
          </a:prstGeom>
        </p:spPr>
      </p:pic>
      <p:pic>
        <p:nvPicPr>
          <p:cNvPr id="6" name="Kuva 6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0B543F6E-3A6A-4AD9-7E1C-634AB10FF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790" y="2958109"/>
            <a:ext cx="7166516" cy="830269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C0CF871F-6F2F-5210-76EE-EF70C66542C8}"/>
              </a:ext>
            </a:extLst>
          </p:cNvPr>
          <p:cNvSpPr txBox="1"/>
          <p:nvPr/>
        </p:nvSpPr>
        <p:spPr>
          <a:xfrm>
            <a:off x="613317" y="1282390"/>
            <a:ext cx="316880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dirty="0">
                <a:cs typeface="Calibri"/>
              </a:rPr>
              <a:t>KEY EVENT INFORMATION</a:t>
            </a:r>
          </a:p>
          <a:p>
            <a:endParaRPr lang="fi-FI" dirty="0">
              <a:cs typeface="Calibri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A009E07-6747-58E0-DA7B-FDCA2CEBB05E}"/>
              </a:ext>
            </a:extLst>
          </p:cNvPr>
          <p:cNvSpPr txBox="1"/>
          <p:nvPr/>
        </p:nvSpPr>
        <p:spPr>
          <a:xfrm>
            <a:off x="613317" y="2629829"/>
            <a:ext cx="316880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dirty="0">
                <a:cs typeface="Calibri"/>
              </a:rPr>
              <a:t>MANUAL ANNOTATION</a:t>
            </a:r>
          </a:p>
          <a:p>
            <a:endParaRPr lang="fi-FI" dirty="0">
              <a:cs typeface="Calibri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7BA2E8D6-90EC-A5DD-7758-4EEC5BB344B6}"/>
              </a:ext>
            </a:extLst>
          </p:cNvPr>
          <p:cNvSpPr txBox="1"/>
          <p:nvPr/>
        </p:nvSpPr>
        <p:spPr>
          <a:xfrm>
            <a:off x="613317" y="4005145"/>
            <a:ext cx="729475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dirty="0">
                <a:cs typeface="Calibri"/>
              </a:rPr>
              <a:t>AN EXAMPLE OF THE DATA-DRIVEN ANNOTATION (HUMAN GENE ATLAS)</a:t>
            </a: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747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73CBD82-EADD-4833-A18B-A8A035C8BAEB}"/>
              </a:ext>
            </a:extLst>
          </p:cNvPr>
          <p:cNvSpPr/>
          <p:nvPr/>
        </p:nvSpPr>
        <p:spPr>
          <a:xfrm>
            <a:off x="5810250" y="4252913"/>
            <a:ext cx="6019800" cy="231820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989E2D5-9715-4AB9-839A-F3287EEE8FD0}"/>
              </a:ext>
            </a:extLst>
          </p:cNvPr>
          <p:cNvSpPr/>
          <p:nvPr/>
        </p:nvSpPr>
        <p:spPr>
          <a:xfrm>
            <a:off x="285750" y="1605826"/>
            <a:ext cx="5810250" cy="182317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705B0D-4BFE-472B-B019-EDE5DE63C9D9}"/>
              </a:ext>
            </a:extLst>
          </p:cNvPr>
          <p:cNvSpPr txBox="1"/>
          <p:nvPr/>
        </p:nvSpPr>
        <p:spPr>
          <a:xfrm>
            <a:off x="361950" y="680353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>
                <a:latin typeface="+mj-lt"/>
              </a:rPr>
              <a:t>WHAT?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8118BF-29FA-4ACB-9830-E8563264CEC1}"/>
              </a:ext>
            </a:extLst>
          </p:cNvPr>
          <p:cNvSpPr txBox="1"/>
          <p:nvPr/>
        </p:nvSpPr>
        <p:spPr>
          <a:xfrm>
            <a:off x="361950" y="1613118"/>
            <a:ext cx="5734050" cy="181588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Manual creation</a:t>
            </a:r>
            <a:r>
              <a:rPr lang="fi-FI" sz="2800" dirty="0"/>
              <a:t> and </a:t>
            </a:r>
            <a:r>
              <a:rPr lang="fi-FI" sz="2800" dirty="0" err="1"/>
              <a:t>homogenization</a:t>
            </a:r>
            <a:r>
              <a:rPr lang="fi-FI" sz="2800" dirty="0"/>
              <a:t> of the biological context annotation for AOPs and key events from the AOP wiki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EDC871-D9D6-43C8-9A12-D005B22872DF}"/>
              </a:ext>
            </a:extLst>
          </p:cNvPr>
          <p:cNvSpPr txBox="1"/>
          <p:nvPr/>
        </p:nvSpPr>
        <p:spPr>
          <a:xfrm>
            <a:off x="5943600" y="4324350"/>
            <a:ext cx="6096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To be able to interlink and contextualize different AOPs, and to better understand the possible connections between different pathways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4F9895-5BEA-4A5C-B87B-326CB0FF747F}"/>
              </a:ext>
            </a:extLst>
          </p:cNvPr>
          <p:cNvSpPr txBox="1"/>
          <p:nvPr/>
        </p:nvSpPr>
        <p:spPr>
          <a:xfrm>
            <a:off x="6410325" y="3398877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4000" b="1" dirty="0">
                <a:latin typeface="+mj-lt"/>
              </a:rPr>
              <a:t>AND WHY?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218248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E6191A3E-CCAA-5315-92EC-680A771B1740}"/>
              </a:ext>
            </a:extLst>
          </p:cNvPr>
          <p:cNvSpPr/>
          <p:nvPr/>
        </p:nvSpPr>
        <p:spPr>
          <a:xfrm>
            <a:off x="607588" y="3153008"/>
            <a:ext cx="11076875" cy="2778510"/>
          </a:xfrm>
          <a:prstGeom prst="rect">
            <a:avLst/>
          </a:prstGeom>
          <a:solidFill>
            <a:srgbClr val="FA9A0E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A1DA539-8192-4B84-756B-F26A1C1D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cs typeface="Calibri Light"/>
              </a:rPr>
              <a:t>SORTING THE DATA</a:t>
            </a: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B60A11-7A4E-40B4-6F2D-04ECC5423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We compiled all the relevant AOP's for human and some model organisms</a:t>
            </a:r>
          </a:p>
          <a:p>
            <a:r>
              <a:rPr lang="fi-FI" dirty="0">
                <a:cs typeface="Calibri"/>
              </a:rPr>
              <a:t>This included...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9DA10D4-FAC7-6EE0-CBB9-2140C8A2DD7D}"/>
              </a:ext>
            </a:extLst>
          </p:cNvPr>
          <p:cNvSpPr txBox="1"/>
          <p:nvPr/>
        </p:nvSpPr>
        <p:spPr>
          <a:xfrm>
            <a:off x="6759497" y="3302620"/>
            <a:ext cx="2743200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dirty="0">
                <a:cs typeface="Calibri"/>
              </a:rPr>
              <a:t>Mammalia</a:t>
            </a:r>
          </a:p>
          <a:p>
            <a:pPr marL="285750" indent="-285750">
              <a:buFont typeface="Wingdings"/>
              <a:buChar char="§"/>
            </a:pPr>
            <a:r>
              <a:rPr lang="fi-FI" sz="2400" dirty="0">
                <a:cs typeface="Calibri"/>
              </a:rPr>
              <a:t>Bos taurus </a:t>
            </a:r>
          </a:p>
          <a:p>
            <a:pPr marL="285750" indent="-285750">
              <a:buFont typeface="Wingdings"/>
              <a:buChar char="§"/>
            </a:pPr>
            <a:r>
              <a:rPr lang="fi-FI" sz="2400" dirty="0">
                <a:cs typeface="Calibri"/>
              </a:rPr>
              <a:t>Canis lupus famialiaris </a:t>
            </a:r>
          </a:p>
          <a:p>
            <a:pPr marL="285750" indent="-285750">
              <a:buFont typeface="Wingdings"/>
              <a:buChar char="§"/>
            </a:pPr>
            <a:r>
              <a:rPr lang="fi-FI" sz="2400" dirty="0">
                <a:cs typeface="Calibri"/>
              </a:rPr>
              <a:t>Felis catus </a:t>
            </a:r>
          </a:p>
          <a:p>
            <a:pPr marL="285750" indent="-285750">
              <a:buFont typeface="Wingdings"/>
              <a:buChar char="§"/>
            </a:pPr>
            <a:r>
              <a:rPr lang="fi-FI" sz="2400" dirty="0">
                <a:cs typeface="Calibri"/>
              </a:rPr>
              <a:t>and more...</a:t>
            </a:r>
          </a:p>
          <a:p>
            <a:endParaRPr lang="fi-FI" dirty="0">
              <a:cs typeface="Calibri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CAEA536C-72FC-082E-7087-AE9156C1805B}"/>
              </a:ext>
            </a:extLst>
          </p:cNvPr>
          <p:cNvSpPr txBox="1"/>
          <p:nvPr/>
        </p:nvSpPr>
        <p:spPr>
          <a:xfrm>
            <a:off x="834251" y="2943690"/>
            <a:ext cx="199978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i-FI" sz="2400" dirty="0"/>
          </a:p>
          <a:p>
            <a:r>
              <a:rPr lang="fi-FI" sz="2400" dirty="0"/>
              <a:t>Homo sapiens</a:t>
            </a:r>
            <a:endParaRPr lang="fi-FI" sz="2400" dirty="0">
              <a:cs typeface="Calibri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5EFDDDB3-4971-846E-F47A-07E7D3905391}"/>
              </a:ext>
            </a:extLst>
          </p:cNvPr>
          <p:cNvSpPr txBox="1"/>
          <p:nvPr/>
        </p:nvSpPr>
        <p:spPr>
          <a:xfrm>
            <a:off x="8866613" y="3328174"/>
            <a:ext cx="2743200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i-FI" sz="2400" dirty="0">
                <a:cs typeface="Calibri"/>
              </a:rPr>
              <a:t>Rodentia</a:t>
            </a:r>
          </a:p>
          <a:p>
            <a:pPr marL="285750" indent="-285750">
              <a:buFont typeface="Wingdings"/>
              <a:buChar char="§"/>
            </a:pPr>
            <a:r>
              <a:rPr lang="fi-FI" sz="2400" dirty="0">
                <a:cs typeface="Calibri"/>
              </a:rPr>
              <a:t>Mus musculus</a:t>
            </a:r>
          </a:p>
          <a:p>
            <a:pPr marL="285750" indent="-285750">
              <a:buFont typeface="Wingdings"/>
              <a:buChar char="§"/>
            </a:pPr>
            <a:r>
              <a:rPr lang="fi-FI" sz="2400" dirty="0">
                <a:cs typeface="Calibri"/>
              </a:rPr>
              <a:t>Rattus norvegicus</a:t>
            </a:r>
          </a:p>
          <a:p>
            <a:pPr marL="285750" indent="-285750">
              <a:buFont typeface="Wingdings"/>
              <a:buChar char="§"/>
            </a:pPr>
            <a:r>
              <a:rPr lang="fi-FI" sz="2400" dirty="0">
                <a:cs typeface="Calibri"/>
              </a:rPr>
              <a:t>Mesocricetus auratus</a:t>
            </a:r>
          </a:p>
          <a:p>
            <a:pPr marL="285750" indent="-285750">
              <a:buFont typeface="Wingdings"/>
              <a:buChar char="§"/>
            </a:pPr>
            <a:r>
              <a:rPr lang="fi-FI" sz="2400" dirty="0">
                <a:cs typeface="Calibri"/>
              </a:rPr>
              <a:t>and more…</a:t>
            </a:r>
          </a:p>
          <a:p>
            <a:endParaRPr lang="fi-FI" dirty="0">
              <a:cs typeface="Calibri"/>
            </a:endParaRP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FC76D4DF-F092-2159-819C-6A54B6D33284}"/>
              </a:ext>
            </a:extLst>
          </p:cNvPr>
          <p:cNvSpPr txBox="1"/>
          <p:nvPr/>
        </p:nvSpPr>
        <p:spPr>
          <a:xfrm>
            <a:off x="4854497" y="3330498"/>
            <a:ext cx="1786054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dirty="0">
                <a:cs typeface="Segoe UI"/>
              </a:rPr>
              <a:t>Cataarrhini</a:t>
            </a:r>
          </a:p>
          <a:p>
            <a:pPr>
              <a:buChar char="•"/>
            </a:pPr>
            <a:r>
              <a:rPr lang="fi-FI" sz="2400" dirty="0">
                <a:cs typeface="Arial"/>
              </a:rPr>
              <a:t> Macaca fascicularis</a:t>
            </a:r>
          </a:p>
          <a:p>
            <a:pPr>
              <a:buChar char="•"/>
            </a:pPr>
            <a:r>
              <a:rPr lang="fi-FI" sz="2400" dirty="0">
                <a:cs typeface="Arial"/>
              </a:rPr>
              <a:t> </a:t>
            </a:r>
            <a:r>
              <a:rPr lang="en-US" sz="2400" dirty="0">
                <a:cs typeface="Arial"/>
              </a:rPr>
              <a:t>​Macaca mulatta</a:t>
            </a:r>
          </a:p>
          <a:p>
            <a:endParaRPr lang="en-US" sz="2400" dirty="0">
              <a:cs typeface="Arial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33BC21D3-61EF-729A-4DA7-47500B9A2523}"/>
              </a:ext>
            </a:extLst>
          </p:cNvPr>
          <p:cNvSpPr txBox="1"/>
          <p:nvPr/>
        </p:nvSpPr>
        <p:spPr>
          <a:xfrm>
            <a:off x="3006415" y="3331660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i-FI" sz="2400" dirty="0">
                <a:cs typeface="Calibri"/>
              </a:rPr>
              <a:t>Vertebrata</a:t>
            </a: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641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3FE0D1-FB05-B850-5966-6D6602F60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86" y="342389"/>
            <a:ext cx="10515600" cy="1325563"/>
          </a:xfrm>
        </p:spPr>
        <p:txBody>
          <a:bodyPr/>
          <a:lstStyle/>
          <a:p>
            <a:r>
              <a:rPr lang="fi-FI" b="1" dirty="0">
                <a:cs typeface="Calibri Light"/>
              </a:rPr>
              <a:t>OVERVIEW – THE PROCESS</a:t>
            </a: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3B1BFA-197F-43E5-0C5C-A0F29C9DF9CF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 flipV="1">
            <a:off x="468086" y="7189333"/>
            <a:ext cx="272143" cy="45719"/>
          </a:xfrm>
        </p:spPr>
        <p:txBody>
          <a:bodyPr>
            <a:normAutofit fontScale="25000" lnSpcReduction="20000"/>
          </a:bodyPr>
          <a:lstStyle/>
          <a:p>
            <a:r>
              <a:rPr lang="fi-FI" dirty="0"/>
              <a:t> 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3D21D24-5D04-4A00-BD57-DF9486B696EB}"/>
              </a:ext>
            </a:extLst>
          </p:cNvPr>
          <p:cNvSpPr/>
          <p:nvPr/>
        </p:nvSpPr>
        <p:spPr>
          <a:xfrm>
            <a:off x="919842" y="1921141"/>
            <a:ext cx="2558143" cy="215537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/>
              <a:t>Check the already given information on the key event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F7854C5-86EE-454A-8296-15D8DFCC712B}"/>
              </a:ext>
            </a:extLst>
          </p:cNvPr>
          <p:cNvSpPr/>
          <p:nvPr/>
        </p:nvSpPr>
        <p:spPr>
          <a:xfrm>
            <a:off x="391886" y="4537166"/>
            <a:ext cx="1643743" cy="215537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/>
              <a:t>The key event name</a:t>
            </a:r>
          </a:p>
          <a:p>
            <a:pPr algn="ctr"/>
            <a:endParaRPr lang="fi-FI" sz="2000" dirty="0"/>
          </a:p>
          <a:p>
            <a:pPr algn="ctr"/>
            <a:r>
              <a:rPr lang="fi-FI" sz="1600" i="1" dirty="0"/>
              <a:t>given justification:</a:t>
            </a:r>
          </a:p>
          <a:p>
            <a:pPr algn="ctr"/>
            <a:endParaRPr lang="fi-FI" sz="1600" i="1" dirty="0"/>
          </a:p>
          <a:p>
            <a:pPr algn="ctr"/>
            <a:r>
              <a:rPr lang="fi-FI" sz="2000" b="1" dirty="0"/>
              <a:t>NAME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A3A8EA8-B612-4D85-9957-E40C9931665A}"/>
              </a:ext>
            </a:extLst>
          </p:cNvPr>
          <p:cNvSpPr/>
          <p:nvPr/>
        </p:nvSpPr>
        <p:spPr>
          <a:xfrm>
            <a:off x="2373084" y="4537164"/>
            <a:ext cx="2204358" cy="215537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/>
              <a:t>The already given annotation</a:t>
            </a:r>
          </a:p>
          <a:p>
            <a:pPr algn="ctr"/>
            <a:endParaRPr lang="fi-FI" sz="2000" dirty="0"/>
          </a:p>
          <a:p>
            <a:pPr algn="ctr"/>
            <a:r>
              <a:rPr lang="fi-FI" sz="1600" i="1" dirty="0"/>
              <a:t>given justification:</a:t>
            </a:r>
          </a:p>
          <a:p>
            <a:pPr algn="ctr"/>
            <a:endParaRPr lang="fi-FI" sz="1600" dirty="0"/>
          </a:p>
          <a:p>
            <a:pPr algn="ctr"/>
            <a:r>
              <a:rPr lang="fi-FI" sz="2000" b="1" dirty="0"/>
              <a:t>LOCATION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1549395-77EC-4A1D-924D-74D9D08790BF}"/>
              </a:ext>
            </a:extLst>
          </p:cNvPr>
          <p:cNvSpPr/>
          <p:nvPr/>
        </p:nvSpPr>
        <p:spPr>
          <a:xfrm>
            <a:off x="8561613" y="1921141"/>
            <a:ext cx="2558143" cy="2155372"/>
          </a:xfrm>
          <a:prstGeom prst="roundRect">
            <a:avLst/>
          </a:prstGeom>
          <a:solidFill>
            <a:srgbClr val="FA9A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/>
              <a:t>Annotate accordingly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4AF37B-BF85-4029-B8F2-2A88E5A4457F}"/>
              </a:ext>
            </a:extLst>
          </p:cNvPr>
          <p:cNvSpPr/>
          <p:nvPr/>
        </p:nvSpPr>
        <p:spPr>
          <a:xfrm>
            <a:off x="4740728" y="1921141"/>
            <a:ext cx="2558143" cy="215537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/>
              <a:t>If </a:t>
            </a:r>
            <a:r>
              <a:rPr lang="en-US" sz="2400" dirty="0"/>
              <a:t>needed</a:t>
            </a:r>
            <a:r>
              <a:rPr lang="fi-FI" sz="2400" dirty="0"/>
              <a:t>, look for </a:t>
            </a:r>
            <a:r>
              <a:rPr lang="en-US" sz="2400" dirty="0"/>
              <a:t>more</a:t>
            </a:r>
            <a:r>
              <a:rPr lang="fi-FI" sz="2400" dirty="0"/>
              <a:t> information</a:t>
            </a:r>
          </a:p>
          <a:p>
            <a:pPr algn="ctr"/>
            <a:r>
              <a:rPr lang="fi-FI" sz="2400" dirty="0"/>
              <a:t>( AOP wiki, PubMed…)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587E7B38-0D00-4525-AE04-F9FAECD91E87}"/>
              </a:ext>
            </a:extLst>
          </p:cNvPr>
          <p:cNvSpPr/>
          <p:nvPr/>
        </p:nvSpPr>
        <p:spPr>
          <a:xfrm>
            <a:off x="3477985" y="2770158"/>
            <a:ext cx="1262742" cy="544286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8DB796BC-905F-4B97-9B2C-66FEA2C6AE84}"/>
              </a:ext>
            </a:extLst>
          </p:cNvPr>
          <p:cNvSpPr/>
          <p:nvPr/>
        </p:nvSpPr>
        <p:spPr>
          <a:xfrm>
            <a:off x="7298871" y="2770158"/>
            <a:ext cx="1262742" cy="544286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5FAFD5E8-12B2-44CD-984F-4EDB97B03701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rot="5400000">
            <a:off x="1476010" y="3814261"/>
            <a:ext cx="460653" cy="985156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288E5E7E-835D-4E0D-9948-D747514D268F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rot="16200000" flipH="1">
            <a:off x="2606763" y="3668663"/>
            <a:ext cx="460651" cy="1276349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EB93738-9950-43DD-A001-E56E1BE48E0A}"/>
              </a:ext>
            </a:extLst>
          </p:cNvPr>
          <p:cNvSpPr txBox="1"/>
          <p:nvPr/>
        </p:nvSpPr>
        <p:spPr>
          <a:xfrm>
            <a:off x="1706336" y="1494404"/>
            <a:ext cx="197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STEP 1: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9CADC0-C7CB-4B20-8831-571860F975AE}"/>
              </a:ext>
            </a:extLst>
          </p:cNvPr>
          <p:cNvSpPr txBox="1"/>
          <p:nvPr/>
        </p:nvSpPr>
        <p:spPr>
          <a:xfrm>
            <a:off x="5527220" y="1494404"/>
            <a:ext cx="197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STEP 2: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055E16-A54A-4253-9071-449FD6190AE9}"/>
              </a:ext>
            </a:extLst>
          </p:cNvPr>
          <p:cNvSpPr txBox="1"/>
          <p:nvPr/>
        </p:nvSpPr>
        <p:spPr>
          <a:xfrm>
            <a:off x="9348104" y="1459476"/>
            <a:ext cx="197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STEP 3: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CF0FADF-6FC7-4792-8CD7-A8AF6149A5CD}"/>
              </a:ext>
            </a:extLst>
          </p:cNvPr>
          <p:cNvSpPr/>
          <p:nvPr/>
        </p:nvSpPr>
        <p:spPr>
          <a:xfrm>
            <a:off x="5197927" y="4626430"/>
            <a:ext cx="1643743" cy="2066107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i="1" dirty="0"/>
              <a:t>given justification:</a:t>
            </a:r>
            <a:endParaRPr lang="fi-FI" sz="1600" dirty="0"/>
          </a:p>
          <a:p>
            <a:pPr algn="ctr"/>
            <a:endParaRPr lang="fi-FI" sz="1600" dirty="0"/>
          </a:p>
          <a:p>
            <a:pPr algn="ctr"/>
            <a:r>
              <a:rPr lang="fi-FI" sz="2000" b="1" dirty="0"/>
              <a:t>OTHER</a:t>
            </a:r>
          </a:p>
          <a:p>
            <a:pPr algn="ctr"/>
            <a:endParaRPr lang="fi-FI" sz="2000" dirty="0"/>
          </a:p>
          <a:p>
            <a:pPr algn="ctr"/>
            <a:r>
              <a:rPr lang="fi-FI" sz="1600" i="1" dirty="0"/>
              <a:t>And a link to the source!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3024F13-456C-497B-94B3-ACA65BA3607F}"/>
              </a:ext>
            </a:extLst>
          </p:cNvPr>
          <p:cNvCxnSpPr>
            <a:cxnSpLocks/>
            <a:stCxn id="8" idx="2"/>
            <a:endCxn id="28" idx="0"/>
          </p:cNvCxnSpPr>
          <p:nvPr/>
        </p:nvCxnSpPr>
        <p:spPr>
          <a:xfrm flipH="1">
            <a:off x="6019799" y="4076513"/>
            <a:ext cx="1" cy="549917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3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EAB99C-1867-8E72-781F-58120C55C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31772"/>
            <a:ext cx="10515600" cy="1325563"/>
          </a:xfrm>
        </p:spPr>
        <p:txBody>
          <a:bodyPr/>
          <a:lstStyle/>
          <a:p>
            <a:r>
              <a:rPr lang="fi-FI" b="1" dirty="0">
                <a:cs typeface="Calibri Light"/>
              </a:rPr>
              <a:t>BEFORE</a:t>
            </a:r>
            <a:r>
              <a:rPr lang="fi-FI" b="1" dirty="0">
                <a:ea typeface="+mj-lt"/>
                <a:cs typeface="+mj-lt"/>
              </a:rPr>
              <a:t>                                </a:t>
            </a:r>
            <a:r>
              <a:rPr lang="fi-FI" b="1" dirty="0">
                <a:cs typeface="Calibri Light"/>
              </a:rPr>
              <a:t> NOW</a:t>
            </a:r>
            <a:endParaRPr lang="fi-FI" b="1" dirty="0"/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91767B03-F767-CE24-F51F-5FB23F83B2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192741"/>
            <a:ext cx="6202281" cy="5780088"/>
          </a:xfrm>
        </p:spPr>
      </p:pic>
      <p:cxnSp>
        <p:nvCxnSpPr>
          <p:cNvPr id="5" name="Suora nuoliyhdysviiva 4">
            <a:extLst>
              <a:ext uri="{FF2B5EF4-FFF2-40B4-BE49-F238E27FC236}">
                <a16:creationId xmlns:a16="http://schemas.microsoft.com/office/drawing/2014/main" id="{82EEC0E3-AA4C-33AB-B39E-EBAAC4F9C4CB}"/>
              </a:ext>
            </a:extLst>
          </p:cNvPr>
          <p:cNvCxnSpPr>
            <a:cxnSpLocks/>
          </p:cNvCxnSpPr>
          <p:nvPr/>
        </p:nvCxnSpPr>
        <p:spPr>
          <a:xfrm>
            <a:off x="5916083" y="-286280"/>
            <a:ext cx="0" cy="7337954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iruutu 5">
            <a:extLst>
              <a:ext uri="{FF2B5EF4-FFF2-40B4-BE49-F238E27FC236}">
                <a16:creationId xmlns:a16="http://schemas.microsoft.com/office/drawing/2014/main" id="{9A6D9DBD-1169-564B-F887-1C0C1E6D4BFF}"/>
              </a:ext>
            </a:extLst>
          </p:cNvPr>
          <p:cNvSpPr txBox="1"/>
          <p:nvPr/>
        </p:nvSpPr>
        <p:spPr>
          <a:xfrm>
            <a:off x="4867275" y="3343275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i-FI" dirty="0">
              <a:cs typeface="Calibri"/>
            </a:endParaRPr>
          </a:p>
          <a:p>
            <a:pPr algn="l"/>
            <a:endParaRPr lang="fi-FI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4E0B6D-6088-4C17-ABA2-FC814A77134B}"/>
              </a:ext>
            </a:extLst>
          </p:cNvPr>
          <p:cNvSpPr txBox="1"/>
          <p:nvPr/>
        </p:nvSpPr>
        <p:spPr>
          <a:xfrm>
            <a:off x="6492081" y="965317"/>
            <a:ext cx="183736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4800" b="1" dirty="0">
                <a:solidFill>
                  <a:srgbClr val="991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  <a:p>
            <a:pPr algn="ctr"/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System types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05AE4A-0A90-4074-BBE7-F1927D5E7BB5}"/>
              </a:ext>
            </a:extLst>
          </p:cNvPr>
          <p:cNvSpPr txBox="1"/>
          <p:nvPr/>
        </p:nvSpPr>
        <p:spPr>
          <a:xfrm>
            <a:off x="7567173" y="949457"/>
            <a:ext cx="60960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4800" b="1" dirty="0">
                <a:solidFill>
                  <a:srgbClr val="991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521</a:t>
            </a:r>
          </a:p>
          <a:p>
            <a:pPr algn="ctr"/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Key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270EBDD-CDFD-4020-A820-994C1742106C}"/>
              </a:ext>
            </a:extLst>
          </p:cNvPr>
          <p:cNvSpPr txBox="1"/>
          <p:nvPr/>
        </p:nvSpPr>
        <p:spPr>
          <a:xfrm>
            <a:off x="3984144" y="2380670"/>
            <a:ext cx="6853236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4800" b="1" dirty="0">
                <a:solidFill>
                  <a:srgbClr val="991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</a:p>
          <a:p>
            <a:pPr algn="ctr"/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Organ/tissue types</a:t>
            </a:r>
          </a:p>
          <a:p>
            <a:pPr algn="ctr"/>
            <a:endParaRPr lang="fi-FI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25C9E1-51D6-4E81-809E-E27C554B814E}"/>
              </a:ext>
            </a:extLst>
          </p:cNvPr>
          <p:cNvSpPr txBox="1"/>
          <p:nvPr/>
        </p:nvSpPr>
        <p:spPr>
          <a:xfrm>
            <a:off x="7188555" y="2380670"/>
            <a:ext cx="6853236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4800" b="1" dirty="0">
                <a:solidFill>
                  <a:srgbClr val="991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425</a:t>
            </a:r>
          </a:p>
          <a:p>
            <a:pPr algn="ctr"/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Key events</a:t>
            </a:r>
            <a:endParaRPr lang="fi-FI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CB969-625F-4969-8B28-9AEB8263853C}"/>
              </a:ext>
            </a:extLst>
          </p:cNvPr>
          <p:cNvSpPr txBox="1"/>
          <p:nvPr/>
        </p:nvSpPr>
        <p:spPr>
          <a:xfrm>
            <a:off x="3899765" y="3796442"/>
            <a:ext cx="702199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4800" b="1" dirty="0">
                <a:solidFill>
                  <a:srgbClr val="991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</a:p>
          <a:p>
            <a:pPr algn="ctr"/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Cell types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BB378C-F2E0-4D6E-ADBC-F4A5CF623579}"/>
              </a:ext>
            </a:extLst>
          </p:cNvPr>
          <p:cNvSpPr txBox="1"/>
          <p:nvPr/>
        </p:nvSpPr>
        <p:spPr>
          <a:xfrm>
            <a:off x="7169791" y="3813438"/>
            <a:ext cx="702199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4800" b="1" dirty="0">
                <a:solidFill>
                  <a:srgbClr val="991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561</a:t>
            </a:r>
          </a:p>
          <a:p>
            <a:pPr algn="ctr"/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Key events</a:t>
            </a:r>
            <a:endParaRPr lang="fi-FI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2690556-AB87-45DD-805D-837E95472442}"/>
              </a:ext>
            </a:extLst>
          </p:cNvPr>
          <p:cNvSpPr txBox="1"/>
          <p:nvPr/>
        </p:nvSpPr>
        <p:spPr>
          <a:xfrm>
            <a:off x="7104176" y="5184140"/>
            <a:ext cx="702199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4800" b="1" dirty="0">
                <a:solidFill>
                  <a:srgbClr val="991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  <a:p>
            <a:pPr algn="ctr"/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Key events</a:t>
            </a:r>
            <a:endParaRPr lang="fi-FI" sz="2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7DB020C-2BB2-4B8A-BBA6-AB67A47DFE17}"/>
              </a:ext>
            </a:extLst>
          </p:cNvPr>
          <p:cNvSpPr txBox="1"/>
          <p:nvPr/>
        </p:nvSpPr>
        <p:spPr>
          <a:xfrm>
            <a:off x="3879886" y="5184140"/>
            <a:ext cx="7061752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4800" b="1" dirty="0">
                <a:solidFill>
                  <a:srgbClr val="991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pPr algn="ctr"/>
            <a:r>
              <a:rPr lang="fi-FI" sz="2000" b="1" dirty="0">
                <a:latin typeface="Arial" panose="020B0604020202020204" pitchFamily="34" charset="0"/>
                <a:cs typeface="Arial" panose="020B0604020202020204" pitchFamily="34" charset="0"/>
              </a:rPr>
              <a:t>Cell component types</a:t>
            </a:r>
            <a:endParaRPr lang="fi-FI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0B940B-CE0E-4ED4-880C-7C0FF162084B}"/>
              </a:ext>
            </a:extLst>
          </p:cNvPr>
          <p:cNvSpPr txBox="1"/>
          <p:nvPr/>
        </p:nvSpPr>
        <p:spPr>
          <a:xfrm>
            <a:off x="8559980" y="119567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>
                <a:latin typeface="Arial" panose="020B0604020202020204" pitchFamily="34" charset="0"/>
                <a:cs typeface="Arial" panose="020B0604020202020204" pitchFamily="34" charset="0"/>
              </a:rPr>
              <a:t>linked to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ACFB81-0EF4-406F-AC5B-460428FE6032}"/>
              </a:ext>
            </a:extLst>
          </p:cNvPr>
          <p:cNvSpPr txBox="1"/>
          <p:nvPr/>
        </p:nvSpPr>
        <p:spPr>
          <a:xfrm>
            <a:off x="8559980" y="2611450"/>
            <a:ext cx="70648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i="1" dirty="0">
                <a:latin typeface="Arial" panose="020B0604020202020204" pitchFamily="34" charset="0"/>
                <a:cs typeface="Arial" panose="020B0604020202020204" pitchFamily="34" charset="0"/>
              </a:rPr>
              <a:t>linked to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FE6AA5-FD6E-4D0C-BB10-14C64BEBFE65}"/>
              </a:ext>
            </a:extLst>
          </p:cNvPr>
          <p:cNvSpPr txBox="1"/>
          <p:nvPr/>
        </p:nvSpPr>
        <p:spPr>
          <a:xfrm>
            <a:off x="8550455" y="4061884"/>
            <a:ext cx="7810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i="1" dirty="0">
                <a:latin typeface="Arial" panose="020B0604020202020204" pitchFamily="34" charset="0"/>
                <a:cs typeface="Arial" panose="020B0604020202020204" pitchFamily="34" charset="0"/>
              </a:rPr>
              <a:t>linked to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0E4967-6CE9-4C0F-964A-18EA47BC917E}"/>
              </a:ext>
            </a:extLst>
          </p:cNvPr>
          <p:cNvSpPr txBox="1"/>
          <p:nvPr/>
        </p:nvSpPr>
        <p:spPr>
          <a:xfrm>
            <a:off x="8550455" y="5477656"/>
            <a:ext cx="81806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i="1" dirty="0">
                <a:latin typeface="Arial" panose="020B0604020202020204" pitchFamily="34" charset="0"/>
                <a:cs typeface="Arial" panose="020B0604020202020204" pitchFamily="34" charset="0"/>
              </a:rPr>
              <a:t>linked to</a:t>
            </a:r>
          </a:p>
        </p:txBody>
      </p:sp>
    </p:spTree>
    <p:extLst>
      <p:ext uri="{BB962C8B-B14F-4D97-AF65-F5344CB8AC3E}">
        <p14:creationId xmlns:p14="http://schemas.microsoft.com/office/powerpoint/2010/main" val="194949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87A06-5212-4D5A-BCCC-2556155C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5F8A8-F6D5-4983-A1C8-AC01889CD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FFE481A-5805-4025-A28C-D0B83B55BDB1}"/>
              </a:ext>
            </a:extLst>
          </p:cNvPr>
          <p:cNvSpPr/>
          <p:nvPr/>
        </p:nvSpPr>
        <p:spPr>
          <a:xfrm>
            <a:off x="1149122" y="153081"/>
            <a:ext cx="6143625" cy="61436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</a:p>
          <a:p>
            <a:pPr algn="ctr"/>
            <a:r>
              <a:rPr lang="fi-FI" sz="8000" b="1" dirty="0">
                <a:solidFill>
                  <a:srgbClr val="991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809</a:t>
            </a:r>
          </a:p>
          <a:p>
            <a:pPr algn="ctr"/>
            <a:r>
              <a:rPr lang="fi-FI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</a:t>
            </a:r>
          </a:p>
          <a:p>
            <a:pPr algn="ctr"/>
            <a:r>
              <a:rPr lang="fi-FI" sz="6000" b="1" dirty="0">
                <a:solidFill>
                  <a:srgbClr val="991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898</a:t>
            </a:r>
          </a:p>
          <a:p>
            <a:pPr algn="ctr"/>
            <a:r>
              <a:rPr lang="fi-FI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events</a:t>
            </a:r>
            <a:endParaRPr lang="fi-FI" sz="3600" b="1" dirty="0">
              <a:solidFill>
                <a:srgbClr val="9919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been annotated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4408D71-94AE-4352-9211-E5EFF40F515E}"/>
              </a:ext>
            </a:extLst>
          </p:cNvPr>
          <p:cNvSpPr/>
          <p:nvPr/>
        </p:nvSpPr>
        <p:spPr>
          <a:xfrm>
            <a:off x="6096000" y="2244951"/>
            <a:ext cx="4103916" cy="41866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fi-FI" sz="3200" b="1" dirty="0">
                <a:solidFill>
                  <a:srgbClr val="991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fi-FI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</a:t>
            </a:r>
          </a:p>
          <a:p>
            <a:pPr algn="ctr"/>
            <a:r>
              <a:rPr lang="fi-FI" sz="3200" b="1" dirty="0">
                <a:solidFill>
                  <a:srgbClr val="991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AOPs </a:t>
            </a:r>
            <a:r>
              <a:rPr lang="fi-FI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</a:p>
          <a:p>
            <a:pPr algn="ctr"/>
            <a:r>
              <a:rPr lang="fi-FI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annotated </a:t>
            </a:r>
          </a:p>
          <a:p>
            <a:pPr algn="ctr"/>
            <a:r>
              <a:rPr lang="fi-FI" sz="3200" b="1" dirty="0">
                <a:solidFill>
                  <a:srgbClr val="991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event </a:t>
            </a:r>
            <a:r>
              <a:rPr lang="fi-FI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 to them!</a:t>
            </a:r>
          </a:p>
          <a:p>
            <a:pPr algn="ctr"/>
            <a:endParaRPr lang="fi-FI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rrow: Bent 7">
            <a:extLst>
              <a:ext uri="{FF2B5EF4-FFF2-40B4-BE49-F238E27FC236}">
                <a16:creationId xmlns:a16="http://schemas.microsoft.com/office/drawing/2014/main" id="{A1DB5629-A6D3-4056-BE2F-4ADDEC71C792}"/>
              </a:ext>
            </a:extLst>
          </p:cNvPr>
          <p:cNvSpPr/>
          <p:nvPr/>
        </p:nvSpPr>
        <p:spPr>
          <a:xfrm rot="5400000" flipV="1">
            <a:off x="8100221" y="1156041"/>
            <a:ext cx="1325562" cy="215536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5991"/>
            </a:avLst>
          </a:prstGeom>
          <a:solidFill>
            <a:srgbClr val="FA9A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9784C81-19F4-48E1-9E2C-7096051842CA}"/>
              </a:ext>
            </a:extLst>
          </p:cNvPr>
          <p:cNvSpPr/>
          <p:nvPr/>
        </p:nvSpPr>
        <p:spPr>
          <a:xfrm>
            <a:off x="9546772" y="426357"/>
            <a:ext cx="2117950" cy="2210253"/>
          </a:xfrm>
          <a:prstGeom prst="ellipse">
            <a:avLst/>
          </a:prstGeom>
          <a:solidFill>
            <a:srgbClr val="FA9A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total of</a:t>
            </a:r>
          </a:p>
          <a:p>
            <a:pPr algn="ctr"/>
            <a:r>
              <a:rPr lang="fi-FI" sz="4800" b="1" dirty="0">
                <a:solidFill>
                  <a:srgbClr val="991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185</a:t>
            </a:r>
          </a:p>
          <a:p>
            <a:pPr algn="ctr"/>
            <a:r>
              <a:rPr lang="fi-FI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AOPs</a:t>
            </a:r>
          </a:p>
        </p:txBody>
      </p:sp>
    </p:spTree>
    <p:extLst>
      <p:ext uri="{BB962C8B-B14F-4D97-AF65-F5344CB8AC3E}">
        <p14:creationId xmlns:p14="http://schemas.microsoft.com/office/powerpoint/2010/main" val="2339783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21F8C21-8870-4A36-A09A-E581C7334A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534242"/>
              </p:ext>
            </p:extLst>
          </p:nvPr>
        </p:nvGraphicFramePr>
        <p:xfrm>
          <a:off x="1086077" y="0"/>
          <a:ext cx="10019846" cy="728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DAA12-54C2-45F4-A479-7F822779A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323" y="51011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4400" b="1" dirty="0">
                <a:latin typeface="+mj-lt"/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2133817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C1E96C-DB6F-C430-9285-206A066B2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1" name="Sisällön paikkamerkki 10">
            <a:extLst>
              <a:ext uri="{FF2B5EF4-FFF2-40B4-BE49-F238E27FC236}">
                <a16:creationId xmlns:a16="http://schemas.microsoft.com/office/drawing/2014/main" id="{4189489D-0F10-363F-A982-3A520ABC0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4B4E1DB-4957-32F6-C87E-CEB9253073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974896"/>
              </p:ext>
            </p:extLst>
          </p:nvPr>
        </p:nvGraphicFramePr>
        <p:xfrm>
          <a:off x="498872" y="34452"/>
          <a:ext cx="11982508" cy="7041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5309CFD-4854-3885-FF21-ED03C41AD2CC}"/>
              </a:ext>
            </a:extLst>
          </p:cNvPr>
          <p:cNvSpPr txBox="1"/>
          <p:nvPr/>
        </p:nvSpPr>
        <p:spPr>
          <a:xfrm>
            <a:off x="418289" y="282102"/>
            <a:ext cx="24027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b="1" dirty="0">
                <a:latin typeface="+mj-lt"/>
              </a:rPr>
              <a:t>ORGAN</a:t>
            </a:r>
          </a:p>
          <a:p>
            <a:r>
              <a:rPr lang="fi-FI" sz="4400" b="1" dirty="0">
                <a:latin typeface="+mj-lt"/>
              </a:rPr>
              <a:t>/TISSUE</a:t>
            </a:r>
          </a:p>
        </p:txBody>
      </p:sp>
    </p:spTree>
    <p:extLst>
      <p:ext uri="{BB962C8B-B14F-4D97-AF65-F5344CB8AC3E}">
        <p14:creationId xmlns:p14="http://schemas.microsoft.com/office/powerpoint/2010/main" val="3720676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746F6-5B4B-7B51-ED2F-0EECAB742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25575-BD44-A58C-F6C1-E13BD2EB5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17" y="7355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4400" b="1" dirty="0">
                <a:latin typeface="+mj-lt"/>
              </a:rPr>
              <a:t>CELL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E871783-5D06-40B0-9473-B0D4911C0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746220"/>
              </p:ext>
            </p:extLst>
          </p:nvPr>
        </p:nvGraphicFramePr>
        <p:xfrm>
          <a:off x="742950" y="-221494"/>
          <a:ext cx="10926537" cy="7395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106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Widescreen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Office-teema</vt:lpstr>
      <vt:lpstr>Biological context annotation</vt:lpstr>
      <vt:lpstr>PowerPoint Presentation</vt:lpstr>
      <vt:lpstr>SORTING THE DATA</vt:lpstr>
      <vt:lpstr>OVERVIEW – THE PROCESS</vt:lpstr>
      <vt:lpstr>BEFORE                                 NOW</vt:lpstr>
      <vt:lpstr>PowerPoint Presentation</vt:lpstr>
      <vt:lpstr>PowerPoint Presentation</vt:lpstr>
      <vt:lpstr>PowerPoint Presentation</vt:lpstr>
      <vt:lpstr> </vt:lpstr>
      <vt:lpstr>Data-driven annotation</vt:lpstr>
      <vt:lpstr>PowerPoint Presentation</vt:lpstr>
      <vt:lpstr>OVERVIEW – THE PROCESS</vt:lpstr>
      <vt:lpstr>COMPARISONS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Sara Sladakovic (TAU)</dc:creator>
  <cp:lastModifiedBy>Sara Sladakovic (TAU)</cp:lastModifiedBy>
  <cp:revision>303</cp:revision>
  <dcterms:created xsi:type="dcterms:W3CDTF">2022-07-06T08:08:43Z</dcterms:created>
  <dcterms:modified xsi:type="dcterms:W3CDTF">2023-11-21T09:20:41Z</dcterms:modified>
</cp:coreProperties>
</file>