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04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6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5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86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9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65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1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11/21/2023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0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F55FD1-95FA-98DA-84AA-145D29A53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F9428D-E6A0-BF7C-148C-09AE87A7D7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4111" r="-2" b="-2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C9EE06-57AF-0FF5-450C-2A606C23B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906214"/>
            <a:ext cx="12192000" cy="495731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0"/>
                </a:schemeClr>
              </a:gs>
              <a:gs pos="61814">
                <a:schemeClr val="accent1">
                  <a:lumMod val="60000"/>
                  <a:lumOff val="40000"/>
                  <a:alpha val="89000"/>
                </a:schemeClr>
              </a:gs>
              <a:gs pos="94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2714445"/>
            <a:ext cx="7355457" cy="1560167"/>
          </a:xfrm>
        </p:spPr>
        <p:txBody>
          <a:bodyPr>
            <a:normAutofit/>
          </a:bodyPr>
          <a:lstStyle/>
          <a:p>
            <a:r>
              <a:rPr lang="fi-FI" sz="3600" b="1" err="1">
                <a:latin typeface="Arial Nova"/>
                <a:cs typeface="Calibri Light"/>
              </a:rPr>
              <a:t>Promoter</a:t>
            </a:r>
            <a:r>
              <a:rPr lang="fi-FI" sz="3600" b="1" dirty="0">
                <a:latin typeface="Arial Nova"/>
                <a:cs typeface="Calibri Light"/>
              </a:rPr>
              <a:t> </a:t>
            </a:r>
            <a:r>
              <a:rPr lang="fi-FI" sz="3600" b="1" err="1">
                <a:latin typeface="Arial Nova"/>
                <a:cs typeface="Calibri Light"/>
              </a:rPr>
              <a:t>Sequence</a:t>
            </a:r>
            <a:r>
              <a:rPr lang="fi-FI" sz="3600" b="1" dirty="0">
                <a:latin typeface="Arial Nova"/>
                <a:cs typeface="Calibri Light"/>
              </a:rPr>
              <a:t> Analysis</a:t>
            </a:r>
            <a:endParaRPr lang="fi-FI" sz="3600" b="1">
              <a:latin typeface="Arial Nova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13FECB8-44EE-4A45-9F7B-66ECF1C3C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12574" y="460241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B5CA60-DB45-B5F3-CDDD-A5EA2D8C6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How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transcription</a:t>
            </a:r>
            <a:r>
              <a:rPr lang="fi-FI" dirty="0"/>
              <a:t> </a:t>
            </a:r>
            <a:r>
              <a:rPr lang="fi-FI" dirty="0" err="1"/>
              <a:t>factors</a:t>
            </a:r>
            <a:r>
              <a:rPr lang="fi-FI" dirty="0"/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937BE8-D82B-85BE-423D-9F9F0E108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dirty="0" err="1"/>
              <a:t>We</a:t>
            </a:r>
            <a:r>
              <a:rPr lang="fi-FI" sz="2000" dirty="0"/>
              <a:t> </a:t>
            </a:r>
            <a:r>
              <a:rPr lang="fi-FI" sz="2000" dirty="0" err="1"/>
              <a:t>have</a:t>
            </a:r>
            <a:r>
              <a:rPr lang="fi-FI" sz="2000" dirty="0"/>
              <a:t> 4370 </a:t>
            </a:r>
            <a:r>
              <a:rPr lang="fi-FI" sz="2000" dirty="0" err="1"/>
              <a:t>found</a:t>
            </a:r>
            <a:r>
              <a:rPr lang="fi-FI" sz="2000" dirty="0"/>
              <a:t> </a:t>
            </a:r>
            <a:r>
              <a:rPr lang="fi-FI" sz="2000" dirty="0" err="1"/>
              <a:t>transcription</a:t>
            </a:r>
            <a:r>
              <a:rPr lang="fi-FI" sz="2000" dirty="0"/>
              <a:t> </a:t>
            </a:r>
            <a:r>
              <a:rPr lang="fi-FI" sz="2000" dirty="0" err="1"/>
              <a:t>factors</a:t>
            </a:r>
            <a:r>
              <a:rPr lang="fi-FI" sz="2000" dirty="0"/>
              <a:t> and 401 of </a:t>
            </a:r>
            <a:r>
              <a:rPr lang="fi-FI" sz="2000" dirty="0" err="1"/>
              <a:t>them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unique</a:t>
            </a:r>
            <a:r>
              <a:rPr lang="fi-FI" sz="2000" dirty="0"/>
              <a:t>.</a:t>
            </a:r>
          </a:p>
          <a:p>
            <a:endParaRPr lang="fi-FI" sz="2400" b="1" dirty="0">
              <a:latin typeface="Trade Gothic Next Cond"/>
            </a:endParaRPr>
          </a:p>
          <a:p>
            <a:pPr marL="0" indent="0">
              <a:buNone/>
            </a:pPr>
            <a:r>
              <a:rPr lang="fi-FI" sz="2400" b="1" dirty="0">
                <a:latin typeface="Trade Gothic Next Cond"/>
              </a:rPr>
              <a:t>DID WE FIND ANY ORPHAN MOTIFS?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fi-FI" sz="2400" err="1">
                <a:latin typeface="Trade Gothic Next Cond"/>
              </a:rPr>
              <a:t>Yes</a:t>
            </a:r>
            <a:r>
              <a:rPr lang="fi-FI" sz="2400" dirty="0">
                <a:latin typeface="Trade Gothic Next Cond"/>
              </a:rPr>
              <a:t>, </a:t>
            </a:r>
            <a:r>
              <a:rPr lang="fi-FI" sz="2400" err="1">
                <a:latin typeface="Trade Gothic Next Cond"/>
              </a:rPr>
              <a:t>we</a:t>
            </a:r>
            <a:r>
              <a:rPr lang="fi-FI" sz="2400" dirty="0">
                <a:latin typeface="Trade Gothic Next Cond"/>
              </a:rPr>
              <a:t> </a:t>
            </a:r>
            <a:r>
              <a:rPr lang="fi-FI" sz="2400" err="1">
                <a:latin typeface="Trade Gothic Next Cond"/>
              </a:rPr>
              <a:t>found</a:t>
            </a:r>
            <a:r>
              <a:rPr lang="fi-FI" sz="2400" dirty="0">
                <a:latin typeface="Trade Gothic Next Cond"/>
              </a:rPr>
              <a:t> </a:t>
            </a:r>
            <a:r>
              <a:rPr lang="fi-FI" sz="2400" err="1">
                <a:latin typeface="Trade Gothic Next Cond"/>
              </a:rPr>
              <a:t>orphan</a:t>
            </a:r>
            <a:r>
              <a:rPr lang="fi-FI" sz="2400" dirty="0">
                <a:latin typeface="Trade Gothic Next Cond"/>
              </a:rPr>
              <a:t> </a:t>
            </a:r>
            <a:r>
              <a:rPr lang="fi-FI" sz="2400" err="1">
                <a:latin typeface="Trade Gothic Next Cond"/>
              </a:rPr>
              <a:t>motifs</a:t>
            </a:r>
            <a:r>
              <a:rPr lang="fi-FI" sz="2400" dirty="0">
                <a:latin typeface="Trade Gothic Next Cond"/>
              </a:rPr>
              <a:t> in </a:t>
            </a:r>
            <a:r>
              <a:rPr lang="fi-FI" sz="2400" err="1">
                <a:latin typeface="Trade Gothic Next Cond"/>
              </a:rPr>
              <a:t>all</a:t>
            </a:r>
            <a:r>
              <a:rPr lang="fi-FI" sz="2400" dirty="0">
                <a:latin typeface="Trade Gothic Next Cond"/>
              </a:rPr>
              <a:t> </a:t>
            </a:r>
            <a:r>
              <a:rPr lang="fi-FI" sz="2400" err="1">
                <a:latin typeface="Trade Gothic Next Cond"/>
              </a:rPr>
              <a:t>species</a:t>
            </a:r>
            <a:endParaRPr lang="fi-FI" sz="2400">
              <a:latin typeface="Trade Gothic Next Cond"/>
            </a:endParaRPr>
          </a:p>
          <a:p>
            <a:pPr marL="0" indent="0">
              <a:buNone/>
            </a:pPr>
            <a:r>
              <a:rPr lang="fi-FI" sz="2400" b="1" dirty="0">
                <a:latin typeface="Trade Gothic Next Cond"/>
              </a:rPr>
              <a:t>Human : 45 </a:t>
            </a:r>
            <a:r>
              <a:rPr lang="fi-FI" sz="2400" b="1" dirty="0" err="1">
                <a:latin typeface="Trade Gothic Next Cond"/>
              </a:rPr>
              <a:t>orphan</a:t>
            </a:r>
            <a:r>
              <a:rPr lang="fi-FI" sz="2400" b="1" dirty="0">
                <a:latin typeface="Trade Gothic Next Cond"/>
              </a:rPr>
              <a:t> </a:t>
            </a:r>
            <a:r>
              <a:rPr lang="fi-FI" sz="2400" b="1" dirty="0" err="1">
                <a:latin typeface="Trade Gothic Next Cond"/>
              </a:rPr>
              <a:t>motifs</a:t>
            </a:r>
          </a:p>
          <a:p>
            <a:pPr marL="0" indent="0">
              <a:buNone/>
            </a:pPr>
            <a:r>
              <a:rPr lang="fi-FI" sz="2400" b="1" dirty="0" err="1">
                <a:latin typeface="Trade Gothic Next Cond"/>
              </a:rPr>
              <a:t>Gallus</a:t>
            </a:r>
            <a:r>
              <a:rPr lang="fi-FI" sz="2400" b="1" dirty="0">
                <a:latin typeface="Trade Gothic Next Cond"/>
              </a:rPr>
              <a:t> </a:t>
            </a:r>
            <a:r>
              <a:rPr lang="fi-FI" sz="2400" b="1" dirty="0" err="1">
                <a:latin typeface="Trade Gothic Next Cond"/>
              </a:rPr>
              <a:t>gallus</a:t>
            </a:r>
            <a:r>
              <a:rPr lang="fi-FI" sz="2400" b="1" dirty="0">
                <a:latin typeface="Trade Gothic Next Cond"/>
              </a:rPr>
              <a:t>: 1 </a:t>
            </a:r>
            <a:r>
              <a:rPr lang="fi-FI" sz="2400" b="1" dirty="0" err="1">
                <a:latin typeface="Trade Gothic Next Cond"/>
              </a:rPr>
              <a:t>motif</a:t>
            </a:r>
          </a:p>
        </p:txBody>
      </p:sp>
    </p:spTree>
    <p:extLst>
      <p:ext uri="{BB962C8B-B14F-4D97-AF65-F5344CB8AC3E}">
        <p14:creationId xmlns:p14="http://schemas.microsoft.com/office/powerpoint/2010/main" val="75880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F2C589-6564-060D-0448-1E5D9F3E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amount</a:t>
            </a:r>
            <a:r>
              <a:rPr lang="fi-FI" dirty="0"/>
              <a:t> of </a:t>
            </a:r>
            <a:r>
              <a:rPr lang="fi-FI" dirty="0" err="1"/>
              <a:t>genes</a:t>
            </a:r>
            <a:r>
              <a:rPr lang="fi-FI" dirty="0"/>
              <a:t> per </a:t>
            </a:r>
            <a:r>
              <a:rPr lang="fi-FI" dirty="0" err="1"/>
              <a:t>chemical</a:t>
            </a:r>
            <a:r>
              <a:rPr lang="fi-FI" dirty="0"/>
              <a:t> </a:t>
            </a:r>
            <a:r>
              <a:rPr lang="fi-FI" dirty="0" err="1"/>
              <a:t>correlate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/>
              <a:t>motifs</a:t>
            </a:r>
            <a:r>
              <a:rPr lang="fi-FI" dirty="0"/>
              <a:t> </a:t>
            </a:r>
            <a:r>
              <a:rPr lang="fi-FI" dirty="0" err="1"/>
              <a:t>found</a:t>
            </a:r>
            <a:r>
              <a:rPr lang="fi-FI" dirty="0"/>
              <a:t>?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5003A265-0603-C0BA-B224-85FD33FF6F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998306"/>
              </p:ext>
            </p:extLst>
          </p:nvPr>
        </p:nvGraphicFramePr>
        <p:xfrm>
          <a:off x="952500" y="2286000"/>
          <a:ext cx="1028700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633617524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111451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dirty="0"/>
                        <a:t>SPECIES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CORRELATION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404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c. </a:t>
                      </a:r>
                      <a:r>
                        <a:rPr lang="fi-FI" sz="2000" b="1" err="1"/>
                        <a:t>elegans</a:t>
                      </a:r>
                      <a:r>
                        <a:rPr lang="fi-FI" sz="2000" b="1" dirty="0"/>
                        <a:t> (NEMATODES)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0,6260192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86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c. </a:t>
                      </a:r>
                      <a:r>
                        <a:rPr lang="fi-FI" sz="2000" b="1" err="1"/>
                        <a:t>elegans</a:t>
                      </a:r>
                      <a:r>
                        <a:rPr lang="fi-FI" sz="2000" b="1" dirty="0"/>
                        <a:t> (VERTEBRATES)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800" b="0" i="0" u="none" strike="noStrike" noProof="0" dirty="0">
                          <a:solidFill>
                            <a:srgbClr val="000000"/>
                          </a:solidFill>
                          <a:latin typeface="Trade Gothic Next Light"/>
                        </a:rPr>
                        <a:t>0,6260192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641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d. </a:t>
                      </a:r>
                      <a:r>
                        <a:rPr lang="fi-FI" sz="2000" b="1" err="1"/>
                        <a:t>rerio</a:t>
                      </a:r>
                      <a:endParaRPr lang="fi-FI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0,</a:t>
                      </a:r>
                      <a:r>
                        <a:rPr lang="fi-FI" sz="1800" b="0" i="0" u="none" strike="noStrike" noProof="0" dirty="0">
                          <a:solidFill>
                            <a:srgbClr val="000000"/>
                          </a:solidFill>
                          <a:latin typeface="Trade Gothic Next Light"/>
                        </a:rPr>
                        <a:t>6369216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383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g. </a:t>
                      </a:r>
                      <a:r>
                        <a:rPr lang="fi-FI" sz="2000" b="1" err="1"/>
                        <a:t>gallus</a:t>
                      </a:r>
                      <a:endParaRPr lang="fi-FI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0,8176161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838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h. </a:t>
                      </a:r>
                      <a:r>
                        <a:rPr lang="fi-FI" sz="2000" b="1" err="1"/>
                        <a:t>sapiens</a:t>
                      </a:r>
                      <a:endParaRPr lang="fi-FI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0,6521524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21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m. </a:t>
                      </a:r>
                      <a:r>
                        <a:rPr lang="fi-FI" sz="2000" b="1" err="1"/>
                        <a:t>musculus</a:t>
                      </a:r>
                      <a:endParaRPr lang="fi-FI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0,4170344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634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r. </a:t>
                      </a:r>
                      <a:r>
                        <a:rPr lang="fi-FI" sz="2000" b="1" err="1"/>
                        <a:t>norvegicus</a:t>
                      </a:r>
                      <a:endParaRPr lang="fi-FI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0,595853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774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68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31208E-EA22-0A9A-206D-D067E325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Danio</a:t>
            </a:r>
            <a:r>
              <a:rPr lang="fi-FI" dirty="0"/>
              <a:t> </a:t>
            </a:r>
            <a:r>
              <a:rPr lang="fi-FI" dirty="0" err="1"/>
              <a:t>rerio</a:t>
            </a:r>
          </a:p>
        </p:txBody>
      </p:sp>
      <p:pic>
        <p:nvPicPr>
          <p:cNvPr id="4" name="Sisällön paikkamerkki 3" descr="Kuva, joka sisältää kohteen teksti, kuvakaappaus, diagrammi, Tontti&#10;&#10;Kuvaus luotu automaattisesti">
            <a:extLst>
              <a:ext uri="{FF2B5EF4-FFF2-40B4-BE49-F238E27FC236}">
                <a16:creationId xmlns:a16="http://schemas.microsoft.com/office/drawing/2014/main" id="{C7768DAD-21C5-91E6-D87B-15D501256C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970" y="2138513"/>
            <a:ext cx="5836447" cy="3890965"/>
          </a:xfrm>
        </p:spPr>
      </p:pic>
      <p:pic>
        <p:nvPicPr>
          <p:cNvPr id="5" name="Kuva 4" descr="Kuva, joka sisältää kohteen teksti, kuvakaappaus, diagrammi, Tontti&#10;&#10;Kuvaus luotu automaattisesti">
            <a:extLst>
              <a:ext uri="{FF2B5EF4-FFF2-40B4-BE49-F238E27FC236}">
                <a16:creationId xmlns:a16="http://schemas.microsoft.com/office/drawing/2014/main" id="{863C1492-28FD-CAF6-21E5-041BD1D212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916" y="2133601"/>
            <a:ext cx="5815780" cy="390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9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B04164-220B-683C-546B-0C839F6C9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Gallus</a:t>
            </a:r>
            <a:r>
              <a:rPr lang="fi-FI" dirty="0"/>
              <a:t> </a:t>
            </a:r>
            <a:r>
              <a:rPr lang="fi-FI" dirty="0" err="1"/>
              <a:t>Gallus</a:t>
            </a:r>
          </a:p>
        </p:txBody>
      </p:sp>
      <p:pic>
        <p:nvPicPr>
          <p:cNvPr id="4" name="Sisällön paikkamerkki 3" descr="Kuva, joka sisältää kohteen teksti, kuvakaappaus, diagrammi, viiva&#10;&#10;Kuvaus luotu automaattisesti">
            <a:extLst>
              <a:ext uri="{FF2B5EF4-FFF2-40B4-BE49-F238E27FC236}">
                <a16:creationId xmlns:a16="http://schemas.microsoft.com/office/drawing/2014/main" id="{4B9B6210-D26A-729F-073F-1011D18A6A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970" y="2199965"/>
            <a:ext cx="5836447" cy="3890965"/>
          </a:xfrm>
        </p:spPr>
      </p:pic>
      <p:pic>
        <p:nvPicPr>
          <p:cNvPr id="5" name="Kuva 4" descr="Kuva, joka sisältää kohteen teksti, kuvakaappaus, diagrammi, Tontti&#10;&#10;Kuvaus luotu automaattisesti">
            <a:extLst>
              <a:ext uri="{FF2B5EF4-FFF2-40B4-BE49-F238E27FC236}">
                <a16:creationId xmlns:a16="http://schemas.microsoft.com/office/drawing/2014/main" id="{8008630A-6766-3E34-F0ED-73EC2928F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0304" y="2145891"/>
            <a:ext cx="5926393" cy="395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159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B1BFEA-2B57-367C-0936-9D609EBA9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Homo </a:t>
            </a:r>
            <a:r>
              <a:rPr lang="fi-FI" dirty="0" err="1"/>
              <a:t>Sapiens</a:t>
            </a:r>
          </a:p>
        </p:txBody>
      </p:sp>
      <p:pic>
        <p:nvPicPr>
          <p:cNvPr id="4" name="Sisällön paikkamerkki 3" descr="Kuva, joka sisältää kohteen teksti, kuvakaappaus, diagrammi, Tontti&#10;&#10;Kuvaus luotu automaattisesti">
            <a:extLst>
              <a:ext uri="{FF2B5EF4-FFF2-40B4-BE49-F238E27FC236}">
                <a16:creationId xmlns:a16="http://schemas.microsoft.com/office/drawing/2014/main" id="{2773E5D1-9BD4-A34C-D846-83AEBC10B5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27" y="2212255"/>
            <a:ext cx="5836447" cy="3890965"/>
          </a:xfrm>
        </p:spPr>
      </p:pic>
      <p:pic>
        <p:nvPicPr>
          <p:cNvPr id="5" name="Kuva 4" descr="Kuva, joka sisältää kohteen teksti, kuvakaappaus, diagrammi, Tontti&#10;&#10;Kuvaus luotu automaattisesti">
            <a:extLst>
              <a:ext uri="{FF2B5EF4-FFF2-40B4-BE49-F238E27FC236}">
                <a16:creationId xmlns:a16="http://schemas.microsoft.com/office/drawing/2014/main" id="{1283B1C3-8535-FC36-C610-69D937F590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723" y="2207342"/>
            <a:ext cx="5975554" cy="390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63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ACB022-94CB-1411-A99A-A97B04774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Mus</a:t>
            </a:r>
            <a:r>
              <a:rPr lang="fi-FI" dirty="0"/>
              <a:t> </a:t>
            </a:r>
            <a:r>
              <a:rPr lang="fi-FI" dirty="0" err="1"/>
              <a:t>musculus</a:t>
            </a:r>
          </a:p>
        </p:txBody>
      </p:sp>
      <p:pic>
        <p:nvPicPr>
          <p:cNvPr id="4" name="Sisällön paikkamerkki 3" descr="Kuva, joka sisältää kohteen teksti, kuvakaappaus, Tontti, diagrammi&#10;&#10;Kuvaus luotu automaattisesti">
            <a:extLst>
              <a:ext uri="{FF2B5EF4-FFF2-40B4-BE49-F238E27FC236}">
                <a16:creationId xmlns:a16="http://schemas.microsoft.com/office/drawing/2014/main" id="{58056E9F-4ABD-FC30-C990-D7B307869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969" y="2212255"/>
            <a:ext cx="5836447" cy="3890965"/>
          </a:xfrm>
        </p:spPr>
      </p:pic>
      <p:pic>
        <p:nvPicPr>
          <p:cNvPr id="5" name="Kuva 4" descr="Kuva, joka sisältää kohteen teksti, diagrammi, kuvakaappaus, Tontti&#10;&#10;Kuvaus luotu automaattisesti">
            <a:extLst>
              <a:ext uri="{FF2B5EF4-FFF2-40B4-BE49-F238E27FC236}">
                <a16:creationId xmlns:a16="http://schemas.microsoft.com/office/drawing/2014/main" id="{D9C559E2-F639-7EB4-CB96-C077BAB7A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626" y="2207342"/>
            <a:ext cx="5901812" cy="390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9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24AAE0-D69D-CB8E-D161-DA498975D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Process</a:t>
            </a:r>
            <a:r>
              <a:rPr lang="fi-FI" dirty="0"/>
              <a:t> Pipeline FOR SORTING DATA</a:t>
            </a:r>
          </a:p>
        </p:txBody>
      </p:sp>
      <p:pic>
        <p:nvPicPr>
          <p:cNvPr id="4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B9AC74D5-6FD4-6B94-9DA8-FAC577428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56" y="3007957"/>
            <a:ext cx="10128014" cy="212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8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5075A6-A3A4-0C99-FEA6-F5C1A6F1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Getting</a:t>
            </a:r>
            <a:r>
              <a:rPr lang="fi-FI" dirty="0"/>
              <a:t> </a:t>
            </a:r>
            <a:r>
              <a:rPr lang="fi-FI" dirty="0" err="1"/>
              <a:t>Familiar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data,</a:t>
            </a:r>
            <a:br>
              <a:rPr lang="fi-FI" dirty="0"/>
            </a:br>
            <a:r>
              <a:rPr lang="fi-FI" dirty="0" err="1"/>
              <a:t>Cutting</a:t>
            </a:r>
            <a:r>
              <a:rPr lang="fi-FI" dirty="0"/>
              <a:t> and </a:t>
            </a:r>
            <a:r>
              <a:rPr lang="fi-FI" dirty="0" err="1"/>
              <a:t>sorting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804C14-1198-5ABF-89E4-06CF77B0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285997"/>
            <a:ext cx="9574162" cy="38909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selected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only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the</a:t>
            </a:r>
            <a:r>
              <a:rPr lang="fi-FI" dirty="0">
                <a:ea typeface="+mn-lt"/>
                <a:cs typeface="+mn-lt"/>
              </a:rPr>
              <a:t> CTD </a:t>
            </a:r>
            <a:r>
              <a:rPr lang="fi-FI" dirty="0" err="1">
                <a:ea typeface="+mn-lt"/>
                <a:cs typeface="+mn-lt"/>
              </a:rPr>
              <a:t>gene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chemical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associations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which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comprised</a:t>
            </a:r>
            <a:r>
              <a:rPr lang="fi-FI" dirty="0">
                <a:ea typeface="+mn-lt"/>
                <a:cs typeface="+mn-lt"/>
              </a:rPr>
              <a:t> of </a:t>
            </a:r>
            <a:r>
              <a:rPr lang="fi-FI" dirty="0" err="1">
                <a:ea typeface="+mn-lt"/>
                <a:cs typeface="+mn-lt"/>
              </a:rPr>
              <a:t>increased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or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descreased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expression</a:t>
            </a:r>
            <a:endParaRPr lang="fi-FI" dirty="0" err="1"/>
          </a:p>
          <a:p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chose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species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10000 </a:t>
            </a:r>
            <a:r>
              <a:rPr lang="fi-FI" dirty="0" err="1"/>
              <a:t>associations</a:t>
            </a:r>
            <a:r>
              <a:rPr lang="fi-FI" dirty="0"/>
              <a:t> to </a:t>
            </a:r>
            <a:r>
              <a:rPr lang="fi-FI" dirty="0" err="1"/>
              <a:t>them</a:t>
            </a:r>
            <a:endParaRPr lang="fi-FI" dirty="0"/>
          </a:p>
          <a:p>
            <a:r>
              <a:rPr lang="fi-FI" dirty="0" err="1"/>
              <a:t>We</a:t>
            </a:r>
            <a:r>
              <a:rPr lang="fi-FI" dirty="0"/>
              <a:t> made some </a:t>
            </a:r>
            <a:r>
              <a:rPr lang="fi-FI" dirty="0" err="1"/>
              <a:t>charts</a:t>
            </a:r>
            <a:r>
              <a:rPr lang="fi-FI" dirty="0"/>
              <a:t> 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data and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saw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 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variation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data,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 </a:t>
            </a:r>
            <a:r>
              <a:rPr lang="fi-FI" dirty="0" err="1"/>
              <a:t>gene</a:t>
            </a:r>
            <a:r>
              <a:rPr lang="fi-FI" dirty="0"/>
              <a:t> </a:t>
            </a:r>
            <a:r>
              <a:rPr lang="fi-FI" dirty="0" err="1"/>
              <a:t>amounts</a:t>
            </a:r>
            <a:r>
              <a:rPr lang="fi-FI" dirty="0"/>
              <a:t> and </a:t>
            </a:r>
            <a:r>
              <a:rPr lang="fi-FI" dirty="0" err="1"/>
              <a:t>across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species</a:t>
            </a:r>
            <a:r>
              <a:rPr lang="fi-FI" dirty="0"/>
              <a:t> a </a:t>
            </a:r>
            <a:r>
              <a:rPr lang="fi-FI" dirty="0" err="1"/>
              <a:t>like</a:t>
            </a:r>
            <a:endParaRPr lang="fi-FI" dirty="0"/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decided</a:t>
            </a:r>
            <a:r>
              <a:rPr lang="fi-FI" dirty="0"/>
              <a:t> to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chemicals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50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less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1000 </a:t>
            </a:r>
            <a:r>
              <a:rPr lang="fi-FI" dirty="0" err="1"/>
              <a:t>genes</a:t>
            </a:r>
            <a:r>
              <a:rPr lang="fi-FI" dirty="0"/>
              <a:t> per </a:t>
            </a:r>
            <a:r>
              <a:rPr lang="fi-FI" dirty="0" err="1"/>
              <a:t>chemical</a:t>
            </a:r>
            <a:r>
              <a:rPr lang="fi-FI" dirty="0"/>
              <a:t> </a:t>
            </a:r>
            <a:r>
              <a:rPr lang="fi-FI" dirty="0" err="1"/>
              <a:t>associated</a:t>
            </a:r>
            <a:r>
              <a:rPr lang="fi-FI" dirty="0"/>
              <a:t> to </a:t>
            </a:r>
            <a:r>
              <a:rPr lang="fi-FI" dirty="0" err="1"/>
              <a:t>them</a:t>
            </a:r>
            <a:r>
              <a:rPr lang="fi-FI" dirty="0"/>
              <a:t>.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made some </a:t>
            </a:r>
            <a:r>
              <a:rPr lang="fi-FI" dirty="0" err="1"/>
              <a:t>charts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these</a:t>
            </a:r>
            <a:r>
              <a:rPr lang="fi-FI" dirty="0"/>
              <a:t> to </a:t>
            </a:r>
            <a:r>
              <a:rPr lang="fi-FI" dirty="0" err="1"/>
              <a:t>compare</a:t>
            </a:r>
            <a:r>
              <a:rPr lang="fi-FI" dirty="0"/>
              <a:t>.</a:t>
            </a:r>
          </a:p>
          <a:p>
            <a:pPr marL="541655" lvl="1" indent="-285750">
              <a:buFont typeface="Arial"/>
              <a:buChar char="•"/>
            </a:pPr>
            <a:r>
              <a:rPr lang="fi-FI" b="0" dirty="0" err="1"/>
              <a:t>Later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we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cut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Oryctolagus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cuniculus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due</a:t>
            </a:r>
            <a:r>
              <a:rPr lang="fi-FI" b="0" dirty="0">
                <a:ea typeface="+mn-lt"/>
                <a:cs typeface="+mn-lt"/>
              </a:rPr>
              <a:t> to </a:t>
            </a:r>
            <a:r>
              <a:rPr lang="fi-FI" b="0" dirty="0" err="1">
                <a:ea typeface="+mn-lt"/>
                <a:cs typeface="+mn-lt"/>
              </a:rPr>
              <a:t>having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only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one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unique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chemical</a:t>
            </a:r>
            <a:r>
              <a:rPr lang="fi-FI" b="0" dirty="0">
                <a:ea typeface="+mn-lt"/>
                <a:cs typeface="+mn-lt"/>
              </a:rPr>
              <a:t> to </a:t>
            </a:r>
            <a:r>
              <a:rPr lang="fi-FI" b="0" dirty="0" err="1">
                <a:ea typeface="+mn-lt"/>
                <a:cs typeface="+mn-lt"/>
              </a:rPr>
              <a:t>which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these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genes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were</a:t>
            </a:r>
            <a:r>
              <a:rPr lang="fi-FI" b="0" dirty="0">
                <a:ea typeface="+mn-lt"/>
                <a:cs typeface="+mn-lt"/>
              </a:rPr>
              <a:t> </a:t>
            </a:r>
            <a:r>
              <a:rPr lang="fi-FI" b="0" dirty="0" err="1">
                <a:ea typeface="+mn-lt"/>
                <a:cs typeface="+mn-lt"/>
              </a:rPr>
              <a:t>associated</a:t>
            </a:r>
            <a:r>
              <a:rPr lang="fi-FI" b="0" dirty="0">
                <a:ea typeface="+mn-lt"/>
                <a:cs typeface="+mn-lt"/>
              </a:rPr>
              <a:t> to</a:t>
            </a:r>
          </a:p>
        </p:txBody>
      </p:sp>
    </p:spTree>
    <p:extLst>
      <p:ext uri="{BB962C8B-B14F-4D97-AF65-F5344CB8AC3E}">
        <p14:creationId xmlns:p14="http://schemas.microsoft.com/office/powerpoint/2010/main" val="398235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F5258B98-3BD5-0A20-B0E7-944EAEB2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10">
            <a:extLst>
              <a:ext uri="{FF2B5EF4-FFF2-40B4-BE49-F238E27FC236}">
                <a16:creationId xmlns:a16="http://schemas.microsoft.com/office/drawing/2014/main" id="{48E9D7B4-B303-418D-82A2-7990FD75E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Kuva 11" descr="Kuva, joka sisältää kohteen kaavio&#10;&#10;Kuvaus luotu automaattisesti">
            <a:extLst>
              <a:ext uri="{FF2B5EF4-FFF2-40B4-BE49-F238E27FC236}">
                <a16:creationId xmlns:a16="http://schemas.microsoft.com/office/drawing/2014/main" id="{C8607E40-E182-75CE-5BC3-9A3741C98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90" y="-4916"/>
            <a:ext cx="10326327" cy="686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5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4" descr="Kuva, joka sisältää kohteen kaavio&#10;&#10;Kuvaus luotu automaattisesti">
            <a:extLst>
              <a:ext uri="{FF2B5EF4-FFF2-40B4-BE49-F238E27FC236}">
                <a16:creationId xmlns:a16="http://schemas.microsoft.com/office/drawing/2014/main" id="{8509A23D-29DB-F152-B9AF-435092369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659" y="-4916"/>
            <a:ext cx="10387779" cy="68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98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0011972F-DBCA-1A6C-550E-55C50B7AFA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638" y="-459830"/>
            <a:ext cx="10960236" cy="7319962"/>
          </a:xfr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FB9A0F48-15AB-AF89-7662-AF6E0167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553" y="400582"/>
            <a:ext cx="3986201" cy="1305417"/>
          </a:xfrm>
        </p:spPr>
        <p:txBody>
          <a:bodyPr>
            <a:normAutofit fontScale="90000"/>
          </a:bodyPr>
          <a:lstStyle/>
          <a:p>
            <a:r>
              <a:rPr lang="fi-FI" dirty="0"/>
              <a:t>THE NO. OF SPECIES CHEMICAL HAS BEEN TESTED IN</a:t>
            </a:r>
          </a:p>
        </p:txBody>
      </p:sp>
    </p:spTree>
    <p:extLst>
      <p:ext uri="{BB962C8B-B14F-4D97-AF65-F5344CB8AC3E}">
        <p14:creationId xmlns:p14="http://schemas.microsoft.com/office/powerpoint/2010/main" val="316454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BBE935-533F-8AB4-527E-5C4EED65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85C0BB-FF65-8B12-2E56-65F9F4B45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000" dirty="0"/>
              <a:t>For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chemicals</a:t>
            </a:r>
            <a:r>
              <a:rPr lang="fi-FI" sz="2000" dirty="0"/>
              <a:t> </a:t>
            </a:r>
            <a:r>
              <a:rPr lang="fi-FI" sz="2000" dirty="0" err="1"/>
              <a:t>that</a:t>
            </a:r>
            <a:r>
              <a:rPr lang="fi-FI" sz="2000" dirty="0"/>
              <a:t> </a:t>
            </a:r>
            <a:r>
              <a:rPr lang="fi-FI" sz="2000" dirty="0" err="1"/>
              <a:t>have</a:t>
            </a:r>
            <a:r>
              <a:rPr lang="fi-FI" sz="2000" dirty="0"/>
              <a:t> </a:t>
            </a:r>
            <a:r>
              <a:rPr lang="fi-FI" sz="2000" dirty="0" err="1"/>
              <a:t>been</a:t>
            </a:r>
            <a:r>
              <a:rPr lang="fi-FI" sz="2000" dirty="0"/>
              <a:t> </a:t>
            </a:r>
            <a:r>
              <a:rPr lang="fi-FI" sz="2000" dirty="0" err="1"/>
              <a:t>tested</a:t>
            </a:r>
            <a:r>
              <a:rPr lang="fi-FI" sz="2000" dirty="0"/>
              <a:t> in 3 </a:t>
            </a:r>
            <a:r>
              <a:rPr lang="fi-FI" sz="2000" dirty="0" err="1"/>
              <a:t>species</a:t>
            </a:r>
            <a:r>
              <a:rPr lang="fi-FI" sz="2000" dirty="0"/>
              <a:t>,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most</a:t>
            </a:r>
            <a:r>
              <a:rPr lang="fi-FI" sz="2000" dirty="0"/>
              <a:t> </a:t>
            </a:r>
            <a:r>
              <a:rPr lang="fi-FI" sz="2000" dirty="0" err="1"/>
              <a:t>common</a:t>
            </a:r>
            <a:r>
              <a:rPr lang="fi-FI" sz="2000" dirty="0"/>
              <a:t> </a:t>
            </a:r>
            <a:r>
              <a:rPr lang="fi-FI" sz="2000" dirty="0" err="1"/>
              <a:t>combination</a:t>
            </a:r>
            <a:r>
              <a:rPr lang="fi-FI" sz="2000" dirty="0"/>
              <a:t> of </a:t>
            </a:r>
            <a:r>
              <a:rPr lang="fi-FI" sz="2000" dirty="0" err="1"/>
              <a:t>species</a:t>
            </a:r>
            <a:r>
              <a:rPr lang="fi-FI" sz="2000" dirty="0"/>
              <a:t> is </a:t>
            </a:r>
            <a:r>
              <a:rPr lang="fi-FI" sz="2000" b="1" dirty="0" err="1">
                <a:ea typeface="+mn-lt"/>
                <a:cs typeface="+mn-lt"/>
              </a:rPr>
              <a:t>Homo_sapiens</a:t>
            </a:r>
            <a:r>
              <a:rPr lang="fi-FI" sz="2000" b="1" dirty="0">
                <a:ea typeface="+mn-lt"/>
                <a:cs typeface="+mn-lt"/>
              </a:rPr>
              <a:t>, </a:t>
            </a:r>
            <a:r>
              <a:rPr lang="fi-FI" sz="2000" b="1" dirty="0" err="1">
                <a:ea typeface="+mn-lt"/>
                <a:cs typeface="+mn-lt"/>
              </a:rPr>
              <a:t>Mus_musculus</a:t>
            </a:r>
            <a:r>
              <a:rPr lang="fi-FI" sz="2000" b="1" dirty="0">
                <a:ea typeface="+mn-lt"/>
                <a:cs typeface="+mn-lt"/>
              </a:rPr>
              <a:t> and </a:t>
            </a:r>
            <a:r>
              <a:rPr lang="fi-FI" sz="2000" b="1" dirty="0" err="1">
                <a:ea typeface="+mn-lt"/>
                <a:cs typeface="+mn-lt"/>
              </a:rPr>
              <a:t>Rattus_norvegicus</a:t>
            </a:r>
            <a:r>
              <a:rPr lang="fi-FI" sz="2000" b="1" dirty="0">
                <a:ea typeface="+mn-lt"/>
                <a:cs typeface="+mn-lt"/>
              </a:rPr>
              <a:t> </a:t>
            </a:r>
            <a:r>
              <a:rPr lang="fi-FI" sz="2000" dirty="0" err="1">
                <a:ea typeface="+mn-lt"/>
                <a:cs typeface="+mn-lt"/>
              </a:rPr>
              <a:t>with</a:t>
            </a:r>
            <a:r>
              <a:rPr lang="fi-FI" sz="2000" dirty="0"/>
              <a:t> 95 </a:t>
            </a:r>
            <a:r>
              <a:rPr lang="en-GB" sz="2000" dirty="0"/>
              <a:t>combinations</a:t>
            </a:r>
            <a:r>
              <a:rPr lang="fi-FI" sz="2000" dirty="0"/>
              <a:t> out of 115</a:t>
            </a:r>
          </a:p>
          <a:p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chemical</a:t>
            </a:r>
            <a:r>
              <a:rPr lang="fi-FI" sz="2000" dirty="0"/>
              <a:t> </a:t>
            </a:r>
            <a:r>
              <a:rPr lang="fi-FI" sz="2000" dirty="0" err="1"/>
              <a:t>that</a:t>
            </a:r>
            <a:r>
              <a:rPr lang="fi-FI" sz="2000" dirty="0"/>
              <a:t> </a:t>
            </a:r>
            <a:r>
              <a:rPr lang="fi-FI" sz="2000" dirty="0" err="1"/>
              <a:t>has</a:t>
            </a:r>
            <a:r>
              <a:rPr lang="fi-FI" sz="2000" dirty="0"/>
              <a:t> </a:t>
            </a:r>
            <a:r>
              <a:rPr lang="fi-FI" sz="2000" dirty="0" err="1"/>
              <a:t>been</a:t>
            </a:r>
            <a:r>
              <a:rPr lang="fi-FI" sz="2000" dirty="0"/>
              <a:t> </a:t>
            </a:r>
            <a:r>
              <a:rPr lang="fi-FI" sz="2000" dirty="0" err="1"/>
              <a:t>tested</a:t>
            </a:r>
            <a:r>
              <a:rPr lang="fi-FI" sz="2000" dirty="0"/>
              <a:t> in 5 is</a:t>
            </a:r>
          </a:p>
          <a:p>
            <a:r>
              <a:rPr lang="fi-FI" sz="2000" dirty="0" err="1"/>
              <a:t>Chemicals</a:t>
            </a:r>
            <a:r>
              <a:rPr lang="fi-FI" sz="2000" dirty="0"/>
              <a:t> </a:t>
            </a:r>
            <a:r>
              <a:rPr lang="fi-FI" sz="2000" dirty="0" err="1"/>
              <a:t>that</a:t>
            </a:r>
            <a:r>
              <a:rPr lang="fi-FI" sz="2000" dirty="0"/>
              <a:t> </a:t>
            </a:r>
            <a:r>
              <a:rPr lang="fi-FI" sz="2000" dirty="0" err="1"/>
              <a:t>have</a:t>
            </a:r>
            <a:r>
              <a:rPr lang="fi-FI" sz="2000" dirty="0"/>
              <a:t> </a:t>
            </a:r>
            <a:r>
              <a:rPr lang="fi-FI" sz="2000" dirty="0" err="1"/>
              <a:t>been</a:t>
            </a:r>
            <a:r>
              <a:rPr lang="fi-FI" sz="2000" dirty="0"/>
              <a:t> </a:t>
            </a:r>
            <a:r>
              <a:rPr lang="fi-FI" sz="2000" dirty="0" err="1"/>
              <a:t>tested</a:t>
            </a:r>
            <a:r>
              <a:rPr lang="fi-FI" sz="2000" dirty="0"/>
              <a:t> in 4 </a:t>
            </a:r>
            <a:r>
              <a:rPr lang="fi-FI" sz="2000" dirty="0" err="1"/>
              <a:t>species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…</a:t>
            </a:r>
          </a:p>
          <a:p>
            <a:r>
              <a:rPr lang="fi-FI" sz="2000" dirty="0" err="1"/>
              <a:t>With</a:t>
            </a:r>
            <a:r>
              <a:rPr lang="fi-FI" sz="2000" dirty="0"/>
              <a:t> </a:t>
            </a:r>
            <a:r>
              <a:rPr lang="fi-FI" sz="2000" dirty="0" err="1"/>
              <a:t>other</a:t>
            </a:r>
            <a:r>
              <a:rPr lang="fi-FI" sz="2000" dirty="0"/>
              <a:t> </a:t>
            </a:r>
            <a:r>
              <a:rPr lang="fi-FI" sz="2000" dirty="0" err="1"/>
              <a:t>species</a:t>
            </a:r>
            <a:r>
              <a:rPr lang="fi-FI" sz="2000" dirty="0"/>
              <a:t> </a:t>
            </a:r>
            <a:r>
              <a:rPr lang="fi-FI" sz="2000" dirty="0" err="1"/>
              <a:t>than</a:t>
            </a:r>
            <a:r>
              <a:rPr lang="fi-FI" sz="2000" dirty="0"/>
              <a:t> </a:t>
            </a:r>
            <a:r>
              <a:rPr lang="fi-FI" sz="2000" dirty="0" err="1"/>
              <a:t>mammals</a:t>
            </a:r>
          </a:p>
          <a:p>
            <a:pPr marL="255905"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9880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04BA58-0204-0DC7-6F29-E7F7DA143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177" y="-4762"/>
            <a:ext cx="10287000" cy="1147762"/>
          </a:xfrm>
        </p:spPr>
        <p:txBody>
          <a:bodyPr/>
          <a:lstStyle/>
          <a:p>
            <a:r>
              <a:rPr lang="fi-FI" dirty="0"/>
              <a:t>HOW MANY GENE LISTS WE HAVE PER </a:t>
            </a:r>
            <a:r>
              <a:rPr lang="fi-FI" dirty="0" err="1"/>
              <a:t>ORGAniSM</a:t>
            </a: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14A593EE-A007-E438-34F5-55BFA9B570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554811"/>
              </p:ext>
            </p:extLst>
          </p:nvPr>
        </p:nvGraphicFramePr>
        <p:xfrm>
          <a:off x="1315064" y="1437968"/>
          <a:ext cx="9568014" cy="513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38">
                  <a:extLst>
                    <a:ext uri="{9D8B030D-6E8A-4147-A177-3AD203B41FA5}">
                      <a16:colId xmlns:a16="http://schemas.microsoft.com/office/drawing/2014/main" val="2261606807"/>
                    </a:ext>
                  </a:extLst>
                </a:gridCol>
                <a:gridCol w="3189338">
                  <a:extLst>
                    <a:ext uri="{9D8B030D-6E8A-4147-A177-3AD203B41FA5}">
                      <a16:colId xmlns:a16="http://schemas.microsoft.com/office/drawing/2014/main" val="1977125479"/>
                    </a:ext>
                  </a:extLst>
                </a:gridCol>
                <a:gridCol w="3189338">
                  <a:extLst>
                    <a:ext uri="{9D8B030D-6E8A-4147-A177-3AD203B41FA5}">
                      <a16:colId xmlns:a16="http://schemas.microsoft.com/office/drawing/2014/main" val="389298534"/>
                    </a:ext>
                  </a:extLst>
                </a:gridCol>
              </a:tblGrid>
              <a:tr h="641283">
                <a:tc>
                  <a:txBody>
                    <a:bodyPr/>
                    <a:lstStyle/>
                    <a:p>
                      <a:r>
                        <a:rPr lang="fi-FI" dirty="0"/>
                        <a:t>SPECIES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STARTED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AFTER STREME/TOMTOM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202070"/>
                  </a:ext>
                </a:extLst>
              </a:tr>
              <a:tr h="641283">
                <a:tc>
                  <a:txBody>
                    <a:bodyPr/>
                    <a:lstStyle/>
                    <a:p>
                      <a:r>
                        <a:rPr lang="fi-FI" sz="2000" b="1" dirty="0"/>
                        <a:t>c. </a:t>
                      </a:r>
                      <a:r>
                        <a:rPr lang="fi-FI" sz="2000" b="1" err="1"/>
                        <a:t>elegans</a:t>
                      </a:r>
                      <a:r>
                        <a:rPr lang="fi-FI" sz="2000" b="1" dirty="0"/>
                        <a:t> (NEMATODES)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14571"/>
                  </a:ext>
                </a:extLst>
              </a:tr>
              <a:tr h="641283">
                <a:tc>
                  <a:txBody>
                    <a:bodyPr/>
                    <a:lstStyle/>
                    <a:p>
                      <a:r>
                        <a:rPr lang="fi-FI" sz="2000" b="1" dirty="0"/>
                        <a:t>c. </a:t>
                      </a:r>
                      <a:r>
                        <a:rPr lang="fi-FI" sz="2000" b="1" err="1"/>
                        <a:t>elegans</a:t>
                      </a:r>
                      <a:r>
                        <a:rPr lang="fi-FI" sz="2000" b="1" dirty="0"/>
                        <a:t> (VERTEBRATES)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3200" b="0" i="0" u="none" strike="noStrike" noProof="0" dirty="0">
                          <a:solidFill>
                            <a:srgbClr val="000000"/>
                          </a:solidFill>
                          <a:latin typeface="Trade Gothic Next Light"/>
                        </a:rPr>
                        <a:t>14</a:t>
                      </a:r>
                      <a:endParaRPr lang="fi-F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3200" b="0" i="0" u="none" strike="noStrike" noProof="0" dirty="0">
                          <a:solidFill>
                            <a:srgbClr val="000000"/>
                          </a:solidFill>
                          <a:latin typeface="Trade Gothic Next Light"/>
                        </a:rPr>
                        <a:t>14</a:t>
                      </a:r>
                      <a:endParaRPr lang="fi-F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467966"/>
                  </a:ext>
                </a:extLst>
              </a:tr>
              <a:tr h="6412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d. </a:t>
                      </a:r>
                      <a:r>
                        <a:rPr lang="fi-FI" sz="2000" b="1" err="1"/>
                        <a:t>rerio</a:t>
                      </a:r>
                      <a:endParaRPr lang="fi-FI" sz="2000" b="1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419854"/>
                  </a:ext>
                </a:extLst>
              </a:tr>
              <a:tr h="6412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g. </a:t>
                      </a:r>
                      <a:r>
                        <a:rPr lang="fi-FI" sz="2000" b="1" err="1"/>
                        <a:t>gallus</a:t>
                      </a:r>
                      <a:endParaRPr lang="fi-FI" sz="2000" b="1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651188"/>
                  </a:ext>
                </a:extLst>
              </a:tr>
              <a:tr h="6412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h. </a:t>
                      </a:r>
                      <a:r>
                        <a:rPr lang="fi-FI" sz="2000" b="1" err="1"/>
                        <a:t>sapiens</a:t>
                      </a:r>
                      <a:endParaRPr lang="fi-FI" sz="2000" b="1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618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249767"/>
                  </a:ext>
                </a:extLst>
              </a:tr>
              <a:tr h="64128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000" b="1" dirty="0"/>
                        <a:t>m. </a:t>
                      </a:r>
                      <a:r>
                        <a:rPr lang="fi-FI" sz="2000" b="1" err="1"/>
                        <a:t>musculus</a:t>
                      </a:r>
                      <a:endParaRPr lang="fi-FI" sz="2000" b="1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436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433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315089"/>
                  </a:ext>
                </a:extLst>
              </a:tr>
              <a:tr h="641283">
                <a:tc>
                  <a:txBody>
                    <a:bodyPr/>
                    <a:lstStyle/>
                    <a:p>
                      <a:r>
                        <a:rPr lang="fi-FI" sz="2000" b="1" dirty="0"/>
                        <a:t>r. </a:t>
                      </a:r>
                      <a:r>
                        <a:rPr lang="fi-FI" sz="2000" b="1" err="1"/>
                        <a:t>norvegicus</a:t>
                      </a:r>
                      <a:endParaRPr lang="fi-FI" sz="2000" b="1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3200" dirty="0"/>
                        <a:t>464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80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13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D0C187-3AFD-0C5E-AE37-8EFD092017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510164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2E5DD37-C86D-13FC-5005-56E19E6DA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236" y="1524000"/>
            <a:ext cx="5827557" cy="3810000"/>
          </a:xfrm>
        </p:spPr>
        <p:txBody>
          <a:bodyPr anchor="ctr">
            <a:normAutofit/>
          </a:bodyPr>
          <a:lstStyle/>
          <a:p>
            <a:pPr algn="r"/>
            <a:r>
              <a:rPr lang="fi-FI" dirty="0"/>
              <a:t>AFTER </a:t>
            </a:r>
            <a:r>
              <a:rPr lang="fi-FI" dirty="0" err="1"/>
              <a:t>Running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promoter</a:t>
            </a:r>
            <a:r>
              <a:rPr lang="fi-FI" dirty="0"/>
              <a:t> </a:t>
            </a:r>
            <a:r>
              <a:rPr lang="fi-FI" dirty="0" err="1"/>
              <a:t>sequence</a:t>
            </a:r>
            <a:r>
              <a:rPr lang="fi-FI" dirty="0"/>
              <a:t> </a:t>
            </a:r>
            <a:r>
              <a:rPr lang="fi-FI" dirty="0" err="1"/>
              <a:t>retrieval</a:t>
            </a:r>
            <a:r>
              <a:rPr lang="fi-FI" dirty="0"/>
              <a:t> + MOTIF MATCH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E63E61-42BE-750C-1440-16CAC7F32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4000" cy="5327175"/>
          </a:xfrm>
        </p:spPr>
        <p:txBody>
          <a:bodyPr anchor="ctr"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367119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AnalogousFromDarkSeedLeftStep">
      <a:dk1>
        <a:srgbClr val="000000"/>
      </a:dk1>
      <a:lt1>
        <a:srgbClr val="FFFFFF"/>
      </a:lt1>
      <a:dk2>
        <a:srgbClr val="223C2D"/>
      </a:dk2>
      <a:lt2>
        <a:srgbClr val="E8E4E2"/>
      </a:lt2>
      <a:accent1>
        <a:srgbClr val="2AA6E6"/>
      </a:accent1>
      <a:accent2>
        <a:srgbClr val="14B4A7"/>
      </a:accent2>
      <a:accent3>
        <a:srgbClr val="22B96E"/>
      </a:accent3>
      <a:accent4>
        <a:srgbClr val="15BA24"/>
      </a:accent4>
      <a:accent5>
        <a:srgbClr val="52B621"/>
      </a:accent5>
      <a:accent6>
        <a:srgbClr val="87AF14"/>
      </a:accent6>
      <a:hlink>
        <a:srgbClr val="409230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Nova</vt:lpstr>
      <vt:lpstr>Calibri</vt:lpstr>
      <vt:lpstr>Trade Gothic Next Cond</vt:lpstr>
      <vt:lpstr>Trade Gothic Next Light</vt:lpstr>
      <vt:lpstr>AfterglowVTI</vt:lpstr>
      <vt:lpstr>Promoter Sequence Analysis</vt:lpstr>
      <vt:lpstr>Process Pipeline FOR SORTING DATA</vt:lpstr>
      <vt:lpstr>Getting Familiar with the data, Cutting and sorting</vt:lpstr>
      <vt:lpstr>PowerPoint Presentation</vt:lpstr>
      <vt:lpstr>PowerPoint Presentation</vt:lpstr>
      <vt:lpstr>THE NO. OF SPECIES CHEMICAL HAS BEEN TESTED IN</vt:lpstr>
      <vt:lpstr>PowerPoint Presentation</vt:lpstr>
      <vt:lpstr>HOW MANY GENE LISTS WE HAVE PER ORGAniSM</vt:lpstr>
      <vt:lpstr>AFTER Running the promoter sequence retrieval + MOTIF MATCH</vt:lpstr>
      <vt:lpstr>How many transcription factors?</vt:lpstr>
      <vt:lpstr>Does the amount of genes per chemical correlate with the number of motifs found?</vt:lpstr>
      <vt:lpstr>Danio rerio</vt:lpstr>
      <vt:lpstr>Gallus Gallus</vt:lpstr>
      <vt:lpstr>Homo Sapiens</vt:lpstr>
      <vt:lpstr>Mus musculus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Sara Sladakovic (TAU)</dc:creator>
  <cp:lastModifiedBy>Sara Sladakovic (TAU)</cp:lastModifiedBy>
  <cp:revision>371</cp:revision>
  <dcterms:created xsi:type="dcterms:W3CDTF">2023-06-19T07:43:06Z</dcterms:created>
  <dcterms:modified xsi:type="dcterms:W3CDTF">2023-11-21T09:20:22Z</dcterms:modified>
</cp:coreProperties>
</file>